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4" r:id="rId4"/>
    <p:sldId id="259" r:id="rId5"/>
    <p:sldId id="262" r:id="rId6"/>
    <p:sldId id="267" r:id="rId7"/>
    <p:sldId id="276" r:id="rId8"/>
    <p:sldId id="280" r:id="rId9"/>
    <p:sldId id="285" r:id="rId10"/>
    <p:sldId id="286" r:id="rId11"/>
    <p:sldId id="284" r:id="rId12"/>
    <p:sldId id="279" r:id="rId13"/>
    <p:sldId id="281" r:id="rId14"/>
    <p:sldId id="278" r:id="rId15"/>
    <p:sldId id="283" r:id="rId16"/>
    <p:sldId id="277" r:id="rId17"/>
    <p:sldId id="287" r:id="rId18"/>
    <p:sldId id="288" r:id="rId19"/>
    <p:sldId id="293" r:id="rId20"/>
    <p:sldId id="289" r:id="rId21"/>
    <p:sldId id="292" r:id="rId22"/>
    <p:sldId id="290" r:id="rId23"/>
    <p:sldId id="294" r:id="rId24"/>
    <p:sldId id="295" r:id="rId25"/>
    <p:sldId id="296" r:id="rId26"/>
    <p:sldId id="273" r:id="rId27"/>
    <p:sldId id="275" r:id="rId28"/>
  </p:sldIdLst>
  <p:sldSz cx="18288000" cy="10287000"/>
  <p:notesSz cx="6858000" cy="9144000"/>
  <p:embeddedFontLst>
    <p:embeddedFont>
      <p:font typeface="Anantason UltraExpanded" panose="020B0604020202020204" charset="-34"/>
      <p:regular r:id="rId29"/>
    </p:embeddedFont>
    <p:embeddedFont>
      <p:font typeface="Anantason UltraExpanded Bold" panose="020B0604020202020204" charset="-34"/>
      <p:regular r:id="rId30"/>
    </p:embeddedFont>
    <p:embeddedFont>
      <p:font typeface="Anantason UltraExpanded Heavy" panose="020B0604020202020204" charset="-34"/>
      <p:regular r:id="rId31"/>
    </p:embeddedFont>
    <p:embeddedFont>
      <p:font typeface="Anantason UltraExpanded Light" panose="020B0604020202020204" charset="-34"/>
      <p:regular r:id="rId32"/>
    </p:embeddedFont>
    <p:embeddedFont>
      <p:font typeface="Anantason UltraExpanded Thin" panose="020B0604020202020204" charset="-34"/>
      <p:regular r:id="rId33"/>
    </p:embeddedFont>
    <p:embeddedFont>
      <p:font typeface="Codec Pro" panose="020B0604020202020204" charset="0"/>
      <p:regular r:id="rId34"/>
    </p:embeddedFont>
    <p:embeddedFont>
      <p:font typeface="Codec Pro Bold" panose="020B0604020202020204" charset="0"/>
      <p:regular r:id="rId35"/>
    </p:embeddedFont>
    <p:embeddedFont>
      <p:font typeface="Codec Pro Ultra-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FF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54" y="-27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hyperlink" Target="https://github.com/00surya/iitb_hackathon_objdet_roj"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947035" y="-3047188"/>
            <a:ext cx="16737065" cy="15342310"/>
          </a:xfrm>
          <a:custGeom>
            <a:avLst/>
            <a:gdLst/>
            <a:ahLst/>
            <a:cxnLst/>
            <a:rect l="l" t="t" r="r" b="b"/>
            <a:pathLst>
              <a:path w="16737065" h="15342310">
                <a:moveTo>
                  <a:pt x="0" y="0"/>
                </a:moveTo>
                <a:lnTo>
                  <a:pt x="16737066" y="0"/>
                </a:lnTo>
                <a:lnTo>
                  <a:pt x="16737066" y="15342310"/>
                </a:lnTo>
                <a:lnTo>
                  <a:pt x="0" y="15342310"/>
                </a:lnTo>
                <a:lnTo>
                  <a:pt x="0" y="0"/>
                </a:lnTo>
                <a:close/>
              </a:path>
            </a:pathLst>
          </a:custGeom>
          <a:blipFill>
            <a:blip r:embed="rId2"/>
            <a:stretch>
              <a:fillRect/>
            </a:stretch>
          </a:blipFill>
        </p:spPr>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sp>
      <p:sp>
        <p:nvSpPr>
          <p:cNvPr id="4" name="Freeform 4"/>
          <p:cNvSpPr/>
          <p:nvPr/>
        </p:nvSpPr>
        <p:spPr>
          <a:xfrm>
            <a:off x="6621343" y="1284374"/>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sp>
      <p:sp>
        <p:nvSpPr>
          <p:cNvPr id="5" name="Freeform 5"/>
          <p:cNvSpPr/>
          <p:nvPr/>
        </p:nvSpPr>
        <p:spPr>
          <a:xfrm>
            <a:off x="-1928960" y="8962233"/>
            <a:ext cx="11941308" cy="3283860"/>
          </a:xfrm>
          <a:custGeom>
            <a:avLst/>
            <a:gdLst/>
            <a:ahLst/>
            <a:cxnLst/>
            <a:rect l="l" t="t" r="r" b="b"/>
            <a:pathLst>
              <a:path w="11941308" h="3283860">
                <a:moveTo>
                  <a:pt x="0" y="0"/>
                </a:moveTo>
                <a:lnTo>
                  <a:pt x="11941307" y="0"/>
                </a:lnTo>
                <a:lnTo>
                  <a:pt x="11941307" y="3283859"/>
                </a:lnTo>
                <a:lnTo>
                  <a:pt x="0" y="328385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6" name="Group 6"/>
          <p:cNvGrpSpPr/>
          <p:nvPr/>
        </p:nvGrpSpPr>
        <p:grpSpPr>
          <a:xfrm>
            <a:off x="13581900" y="7762648"/>
            <a:ext cx="2443754" cy="810176"/>
            <a:chOff x="0" y="0"/>
            <a:chExt cx="3258338" cy="1080235"/>
          </a:xfrm>
        </p:grpSpPr>
        <p:grpSp>
          <p:nvGrpSpPr>
            <p:cNvPr id="7" name="Group 7"/>
            <p:cNvGrpSpPr/>
            <p:nvPr/>
          </p:nvGrpSpPr>
          <p:grpSpPr>
            <a:xfrm>
              <a:off x="0" y="0"/>
              <a:ext cx="3258338" cy="1080235"/>
              <a:chOff x="0" y="0"/>
              <a:chExt cx="1178796" cy="390806"/>
            </a:xfrm>
          </p:grpSpPr>
          <p:sp>
            <p:nvSpPr>
              <p:cNvPr id="8" name="Freeform 8"/>
              <p:cNvSpPr/>
              <p:nvPr/>
            </p:nvSpPr>
            <p:spPr>
              <a:xfrm>
                <a:off x="0" y="0"/>
                <a:ext cx="1178796" cy="390806"/>
              </a:xfrm>
              <a:custGeom>
                <a:avLst/>
                <a:gdLst/>
                <a:ahLst/>
                <a:cxnLst/>
                <a:rect l="l" t="t" r="r" b="b"/>
                <a:pathLst>
                  <a:path w="1178796" h="390806">
                    <a:moveTo>
                      <a:pt x="975596" y="0"/>
                    </a:moveTo>
                    <a:cubicBezTo>
                      <a:pt x="1087820" y="0"/>
                      <a:pt x="1178796" y="87485"/>
                      <a:pt x="1178796" y="195403"/>
                    </a:cubicBezTo>
                    <a:cubicBezTo>
                      <a:pt x="1178796" y="303321"/>
                      <a:pt x="1087820" y="390806"/>
                      <a:pt x="975596" y="390806"/>
                    </a:cubicBezTo>
                    <a:lnTo>
                      <a:pt x="203200" y="390806"/>
                    </a:lnTo>
                    <a:cubicBezTo>
                      <a:pt x="90976" y="390806"/>
                      <a:pt x="0" y="303321"/>
                      <a:pt x="0" y="195403"/>
                    </a:cubicBezTo>
                    <a:cubicBezTo>
                      <a:pt x="0" y="87485"/>
                      <a:pt x="90976" y="0"/>
                      <a:pt x="203200" y="0"/>
                    </a:cubicBezTo>
                    <a:close/>
                  </a:path>
                </a:pathLst>
              </a:custGeom>
              <a:solidFill>
                <a:srgbClr val="000000">
                  <a:alpha val="0"/>
                </a:srgbClr>
              </a:solidFill>
              <a:ln w="66675" cap="sq">
                <a:solidFill>
                  <a:srgbClr val="78FF87"/>
                </a:solidFill>
                <a:prstDash val="solid"/>
                <a:miter/>
              </a:ln>
            </p:spPr>
          </p:sp>
          <p:sp>
            <p:nvSpPr>
              <p:cNvPr id="9" name="TextBox 9"/>
              <p:cNvSpPr txBox="1"/>
              <p:nvPr/>
            </p:nvSpPr>
            <p:spPr>
              <a:xfrm>
                <a:off x="0" y="-47625"/>
                <a:ext cx="1178796" cy="438431"/>
              </a:xfrm>
              <a:prstGeom prst="rect">
                <a:avLst/>
              </a:prstGeom>
            </p:spPr>
            <p:txBody>
              <a:bodyPr lIns="49112" tIns="49112" rIns="49112" bIns="49112" rtlCol="0" anchor="ctr"/>
              <a:lstStyle/>
              <a:p>
                <a:pPr algn="ctr">
                  <a:lnSpc>
                    <a:spcPts val="3360"/>
                  </a:lnSpc>
                </a:pPr>
                <a:endParaRPr/>
              </a:p>
            </p:txBody>
          </p:sp>
        </p:grpSp>
        <p:sp>
          <p:nvSpPr>
            <p:cNvPr id="10" name="TextBox 10"/>
            <p:cNvSpPr txBox="1"/>
            <p:nvPr/>
          </p:nvSpPr>
          <p:spPr>
            <a:xfrm>
              <a:off x="421359" y="282943"/>
              <a:ext cx="2415622" cy="427468"/>
            </a:xfrm>
            <a:prstGeom prst="rect">
              <a:avLst/>
            </a:prstGeom>
          </p:spPr>
          <p:txBody>
            <a:bodyPr lIns="0" tIns="0" rIns="0" bIns="0" rtlCol="0" anchor="t">
              <a:spAutoFit/>
            </a:bodyPr>
            <a:lstStyle/>
            <a:p>
              <a:pPr algn="ctr">
                <a:lnSpc>
                  <a:spcPts val="2528"/>
                </a:lnSpc>
              </a:pPr>
              <a:r>
                <a:rPr lang="en-US" sz="2106" b="1" dirty="0">
                  <a:solidFill>
                    <a:schemeClr val="bg1"/>
                  </a:solidFill>
                  <a:latin typeface="Codec Pro Bold"/>
                  <a:ea typeface="Codec Pro Bold"/>
                  <a:cs typeface="Codec Pro Bold"/>
                  <a:sym typeface="Codec Pro Bold"/>
                  <a:hlinkClick r:id="rId7">
                    <a:extLst>
                      <a:ext uri="{A12FA001-AC4F-418D-AE19-62706E023703}">
                        <ahyp:hlinkClr xmlns:ahyp="http://schemas.microsoft.com/office/drawing/2018/hyperlinkcolor" val="tx"/>
                      </a:ext>
                    </a:extLst>
                  </a:hlinkClick>
                </a:rPr>
                <a:t>PRESS HERE →</a:t>
              </a:r>
              <a:endParaRPr lang="en-US" sz="2106" b="1" dirty="0">
                <a:solidFill>
                  <a:schemeClr val="bg1"/>
                </a:solidFill>
                <a:latin typeface="Codec Pro Bold"/>
                <a:ea typeface="Codec Pro Bold"/>
                <a:cs typeface="Codec Pro Bold"/>
                <a:sym typeface="Codec Pro Bold"/>
              </a:endParaRPr>
            </a:p>
          </p:txBody>
        </p:sp>
      </p:grpSp>
      <p:sp>
        <p:nvSpPr>
          <p:cNvPr id="11" name="TextBox 11"/>
          <p:cNvSpPr txBox="1"/>
          <p:nvPr/>
        </p:nvSpPr>
        <p:spPr>
          <a:xfrm>
            <a:off x="9640886" y="7816042"/>
            <a:ext cx="3732902" cy="923330"/>
          </a:xfrm>
          <a:prstGeom prst="rect">
            <a:avLst/>
          </a:prstGeom>
        </p:spPr>
        <p:txBody>
          <a:bodyPr wrap="square" lIns="0" tIns="0" rIns="0" bIns="0" rtlCol="0" anchor="t">
            <a:spAutoFit/>
          </a:bodyPr>
          <a:lstStyle/>
          <a:p>
            <a:pPr>
              <a:lnSpc>
                <a:spcPts val="2400"/>
              </a:lnSpc>
              <a:spcBef>
                <a:spcPct val="0"/>
              </a:spcBef>
            </a:pPr>
            <a:r>
              <a:rPr lang="en-US" sz="2000" dirty="0">
                <a:solidFill>
                  <a:srgbClr val="FFFFFF"/>
                </a:solidFill>
                <a:latin typeface="Anantason UltraExpanded"/>
                <a:ea typeface="Anantason UltraExpanded"/>
                <a:cs typeface="Anantason UltraExpanded"/>
                <a:sym typeface="Anantason UltraExpanded"/>
              </a:rPr>
              <a:t>"An AI-driven solution for safety, quality control, and efficiency."</a:t>
            </a:r>
          </a:p>
        </p:txBody>
      </p:sp>
      <p:sp>
        <p:nvSpPr>
          <p:cNvPr id="12" name="TextBox 12"/>
          <p:cNvSpPr txBox="1"/>
          <p:nvPr/>
        </p:nvSpPr>
        <p:spPr>
          <a:xfrm>
            <a:off x="1028700" y="7953699"/>
            <a:ext cx="6243955" cy="619125"/>
          </a:xfrm>
          <a:prstGeom prst="rect">
            <a:avLst/>
          </a:prstGeom>
        </p:spPr>
        <p:txBody>
          <a:bodyPr lIns="0" tIns="0" rIns="0" bIns="0" rtlCol="0" anchor="t">
            <a:spAutoFit/>
          </a:bodyPr>
          <a:lstStyle/>
          <a:p>
            <a:pPr algn="l">
              <a:lnSpc>
                <a:spcPts val="2400"/>
              </a:lnSpc>
            </a:pPr>
            <a:r>
              <a:rPr lang="en-US" sz="2000" b="1" dirty="0">
                <a:solidFill>
                  <a:srgbClr val="FFFFFF"/>
                </a:solidFill>
                <a:latin typeface="Anantason UltraExpanded Bold"/>
                <a:ea typeface="Anantason UltraExpanded Bold"/>
                <a:cs typeface="Anantason UltraExpanded Bold"/>
                <a:sym typeface="Anantason UltraExpanded Bold"/>
              </a:rPr>
              <a:t>Round-1 Final Submission </a:t>
            </a:r>
          </a:p>
          <a:p>
            <a:pPr algn="l">
              <a:lnSpc>
                <a:spcPts val="2400"/>
              </a:lnSpc>
              <a:spcBef>
                <a:spcPct val="0"/>
              </a:spcBef>
            </a:pPr>
            <a:r>
              <a:rPr lang="en-US" sz="2000" b="1" dirty="0">
                <a:solidFill>
                  <a:srgbClr val="FFFFFF"/>
                </a:solidFill>
                <a:latin typeface="Anantason UltraExpanded Bold"/>
                <a:ea typeface="Anantason UltraExpanded Bold"/>
                <a:cs typeface="Anantason UltraExpanded Bold"/>
                <a:sym typeface="Anantason UltraExpanded Bold"/>
              </a:rPr>
              <a:t>Team </a:t>
            </a:r>
          </a:p>
        </p:txBody>
      </p:sp>
      <p:sp>
        <p:nvSpPr>
          <p:cNvPr id="13" name="TextBox 13"/>
          <p:cNvSpPr txBox="1"/>
          <p:nvPr/>
        </p:nvSpPr>
        <p:spPr>
          <a:xfrm>
            <a:off x="1028700" y="3014662"/>
            <a:ext cx="15215888" cy="3652282"/>
          </a:xfrm>
          <a:prstGeom prst="rect">
            <a:avLst/>
          </a:prstGeom>
        </p:spPr>
        <p:txBody>
          <a:bodyPr lIns="0" tIns="0" rIns="0" bIns="0" rtlCol="0" anchor="t">
            <a:spAutoFit/>
          </a:bodyPr>
          <a:lstStyle/>
          <a:p>
            <a:pPr marL="0" lvl="0" indent="0" algn="l">
              <a:lnSpc>
                <a:spcPts val="11202"/>
              </a:lnSpc>
              <a:spcBef>
                <a:spcPct val="0"/>
              </a:spcBef>
            </a:pPr>
            <a:r>
              <a:rPr lang="en-US" sz="9335" b="1" u="none" strike="noStrike" dirty="0" err="1">
                <a:solidFill>
                  <a:srgbClr val="78FF87"/>
                </a:solidFill>
                <a:latin typeface="Anantason UltraExpanded Bold"/>
                <a:ea typeface="Anantason UltraExpanded Bold"/>
                <a:cs typeface="Anantason UltraExpanded Bold"/>
                <a:sym typeface="Anantason UltraExpanded Bold"/>
              </a:rPr>
              <a:t>VisionAI</a:t>
            </a:r>
            <a:r>
              <a:rPr lang="en-US" sz="9335" b="1" u="none" strike="noStrike" dirty="0">
                <a:solidFill>
                  <a:srgbClr val="78FF87"/>
                </a:solidFill>
                <a:latin typeface="Anantason UltraExpanded Bold"/>
                <a:ea typeface="Anantason UltraExpanded Bold"/>
                <a:cs typeface="Anantason UltraExpanded Bold"/>
                <a:sym typeface="Anantason UltraExpanded Bold"/>
              </a:rPr>
              <a:t>:</a:t>
            </a:r>
          </a:p>
          <a:p>
            <a:pPr marL="0" lvl="0" indent="0" algn="l">
              <a:spcBef>
                <a:spcPct val="0"/>
              </a:spcBef>
            </a:pPr>
            <a:r>
              <a:rPr lang="en-US" sz="7200" b="1" u="none" strike="noStrike" dirty="0">
                <a:solidFill>
                  <a:srgbClr val="FFFFFF"/>
                </a:solidFill>
                <a:latin typeface="Anantason UltraExpanded Bold"/>
                <a:ea typeface="Anantason UltraExpanded Bold"/>
                <a:cs typeface="Anantason UltraExpanded Bold"/>
                <a:sym typeface="Anantason UltraExpanded Bold"/>
              </a:rPr>
              <a:t>Advanced Object Detection </a:t>
            </a:r>
          </a:p>
          <a:p>
            <a:pPr marL="0" lvl="0" indent="0" algn="l">
              <a:spcBef>
                <a:spcPct val="0"/>
              </a:spcBef>
            </a:pPr>
            <a:r>
              <a:rPr lang="en-US" sz="7200" b="1" u="none" strike="noStrike" dirty="0">
                <a:solidFill>
                  <a:srgbClr val="78FF87"/>
                </a:solidFill>
                <a:latin typeface="Anantason UltraExpanded Bold"/>
                <a:ea typeface="Anantason UltraExpanded Bold"/>
                <a:cs typeface="Anantason UltraExpanded Bold"/>
                <a:sym typeface="Anantason UltraExpanded Bold"/>
              </a:rPr>
              <a:t>for Real-Time Applications</a:t>
            </a:r>
          </a:p>
        </p:txBody>
      </p:sp>
      <p:sp>
        <p:nvSpPr>
          <p:cNvPr id="14" name="TextBox 14"/>
          <p:cNvSpPr txBox="1"/>
          <p:nvPr/>
        </p:nvSpPr>
        <p:spPr>
          <a:xfrm>
            <a:off x="15018537" y="5143500"/>
            <a:ext cx="1075191" cy="2672542"/>
          </a:xfrm>
          <a:prstGeom prst="rect">
            <a:avLst/>
          </a:prstGeom>
        </p:spPr>
        <p:txBody>
          <a:bodyPr lIns="0" tIns="0" rIns="0" bIns="0" rtlCol="0" anchor="t">
            <a:spAutoFit/>
          </a:bodyPr>
          <a:lstStyle/>
          <a:p>
            <a:pPr algn="ctr">
              <a:lnSpc>
                <a:spcPts val="19245"/>
              </a:lnSpc>
              <a:spcBef>
                <a:spcPct val="0"/>
              </a:spcBef>
            </a:pPr>
            <a:r>
              <a:rPr lang="en-US" sz="16037" b="1" dirty="0">
                <a:solidFill>
                  <a:srgbClr val="FFFFFF"/>
                </a:solidFill>
                <a:latin typeface="Codec Pro Bold"/>
                <a:ea typeface="Codec Pro Bold"/>
                <a:cs typeface="Codec Pro Bold"/>
                <a:sym typeface="Codec Pro Bold"/>
              </a:rPr>
              <a:t>↙</a:t>
            </a:r>
          </a:p>
        </p:txBody>
      </p:sp>
      <p:grpSp>
        <p:nvGrpSpPr>
          <p:cNvPr id="15" name="Group 15"/>
          <p:cNvGrpSpPr/>
          <p:nvPr/>
        </p:nvGrpSpPr>
        <p:grpSpPr>
          <a:xfrm>
            <a:off x="1028700" y="1028700"/>
            <a:ext cx="2175793" cy="1261588"/>
            <a:chOff x="0" y="0"/>
            <a:chExt cx="2901057" cy="1682118"/>
          </a:xfrm>
        </p:grpSpPr>
        <p:grpSp>
          <p:nvGrpSpPr>
            <p:cNvPr id="16" name="Group 16"/>
            <p:cNvGrpSpPr/>
            <p:nvPr/>
          </p:nvGrpSpPr>
          <p:grpSpPr>
            <a:xfrm>
              <a:off x="0" y="0"/>
              <a:ext cx="2079560" cy="1682118"/>
              <a:chOff x="0" y="0"/>
              <a:chExt cx="763671" cy="617719"/>
            </a:xfrm>
          </p:grpSpPr>
          <p:sp>
            <p:nvSpPr>
              <p:cNvPr id="17" name="Freeform 17"/>
              <p:cNvSpPr/>
              <p:nvPr/>
            </p:nvSpPr>
            <p:spPr>
              <a:xfrm>
                <a:off x="0" y="0"/>
                <a:ext cx="763671" cy="617719"/>
              </a:xfrm>
              <a:custGeom>
                <a:avLst/>
                <a:gdLst/>
                <a:ahLst/>
                <a:cxnLst/>
                <a:rect l="l" t="t" r="r" b="b"/>
                <a:pathLst>
                  <a:path w="763671" h="617719">
                    <a:moveTo>
                      <a:pt x="64530" y="0"/>
                    </a:moveTo>
                    <a:lnTo>
                      <a:pt x="699141" y="0"/>
                    </a:lnTo>
                    <a:cubicBezTo>
                      <a:pt x="716255" y="0"/>
                      <a:pt x="732669" y="6799"/>
                      <a:pt x="744770" y="18900"/>
                    </a:cubicBezTo>
                    <a:cubicBezTo>
                      <a:pt x="756872" y="31002"/>
                      <a:pt x="763671" y="47415"/>
                      <a:pt x="763671" y="64530"/>
                    </a:cubicBezTo>
                    <a:lnTo>
                      <a:pt x="763671" y="553189"/>
                    </a:lnTo>
                    <a:cubicBezTo>
                      <a:pt x="763671" y="570304"/>
                      <a:pt x="756872" y="586717"/>
                      <a:pt x="744770" y="598819"/>
                    </a:cubicBezTo>
                    <a:cubicBezTo>
                      <a:pt x="732669" y="610920"/>
                      <a:pt x="716255" y="617719"/>
                      <a:pt x="699141" y="617719"/>
                    </a:cubicBezTo>
                    <a:lnTo>
                      <a:pt x="64530" y="617719"/>
                    </a:lnTo>
                    <a:cubicBezTo>
                      <a:pt x="47415" y="617719"/>
                      <a:pt x="31002" y="610920"/>
                      <a:pt x="18900" y="598819"/>
                    </a:cubicBezTo>
                    <a:cubicBezTo>
                      <a:pt x="6799" y="586717"/>
                      <a:pt x="0" y="570304"/>
                      <a:pt x="0" y="553189"/>
                    </a:cubicBezTo>
                    <a:lnTo>
                      <a:pt x="0" y="64530"/>
                    </a:lnTo>
                    <a:cubicBezTo>
                      <a:pt x="0" y="47415"/>
                      <a:pt x="6799" y="31002"/>
                      <a:pt x="18900" y="18900"/>
                    </a:cubicBezTo>
                    <a:cubicBezTo>
                      <a:pt x="31002" y="6799"/>
                      <a:pt x="47415" y="0"/>
                      <a:pt x="64530" y="0"/>
                    </a:cubicBezTo>
                    <a:close/>
                  </a:path>
                </a:pathLst>
              </a:custGeom>
              <a:gradFill rotWithShape="1">
                <a:gsLst>
                  <a:gs pos="0">
                    <a:srgbClr val="0D009F">
                      <a:alpha val="100000"/>
                    </a:srgbClr>
                  </a:gs>
                  <a:gs pos="100000">
                    <a:srgbClr val="30FF4A">
                      <a:alpha val="100000"/>
                    </a:srgbClr>
                  </a:gs>
                </a:gsLst>
                <a:lin ang="2700000"/>
              </a:gradFill>
              <a:ln cap="sq">
                <a:noFill/>
                <a:prstDash val="solid"/>
                <a:miter/>
              </a:ln>
            </p:spPr>
          </p:sp>
          <p:sp>
            <p:nvSpPr>
              <p:cNvPr id="18" name="TextBox 18"/>
              <p:cNvSpPr txBox="1"/>
              <p:nvPr/>
            </p:nvSpPr>
            <p:spPr>
              <a:xfrm>
                <a:off x="0" y="-85725"/>
                <a:ext cx="763671" cy="703444"/>
              </a:xfrm>
              <a:prstGeom prst="rect">
                <a:avLst/>
              </a:prstGeom>
            </p:spPr>
            <p:txBody>
              <a:bodyPr lIns="25308" tIns="25308" rIns="25308" bIns="25308" rtlCol="0" anchor="ctr"/>
              <a:lstStyle/>
              <a:p>
                <a:pPr algn="ctr">
                  <a:lnSpc>
                    <a:spcPts val="3359"/>
                  </a:lnSpc>
                </a:pPr>
                <a:endParaRPr/>
              </a:p>
            </p:txBody>
          </p:sp>
        </p:grpSp>
        <p:sp>
          <p:nvSpPr>
            <p:cNvPr id="19" name="TextBox 19"/>
            <p:cNvSpPr txBox="1"/>
            <p:nvPr/>
          </p:nvSpPr>
          <p:spPr>
            <a:xfrm>
              <a:off x="300673" y="131947"/>
              <a:ext cx="1510556" cy="957527"/>
            </a:xfrm>
            <a:prstGeom prst="rect">
              <a:avLst/>
            </a:prstGeom>
          </p:spPr>
          <p:txBody>
            <a:bodyPr lIns="0" tIns="0" rIns="0" bIns="0" rtlCol="0" anchor="t">
              <a:spAutoFit/>
            </a:bodyPr>
            <a:lstStyle/>
            <a:p>
              <a:pPr marL="0" lvl="0" indent="0" algn="l">
                <a:lnSpc>
                  <a:spcPts val="5581"/>
                </a:lnSpc>
                <a:spcBef>
                  <a:spcPct val="0"/>
                </a:spcBef>
              </a:pPr>
              <a:endParaRPr lang="en-US" sz="4650" b="1" dirty="0">
                <a:solidFill>
                  <a:srgbClr val="FFFFFF"/>
                </a:solidFill>
                <a:latin typeface="Anantason UltraExpanded Heavy"/>
                <a:ea typeface="Anantason UltraExpanded Heavy"/>
                <a:cs typeface="Anantason UltraExpanded Heavy"/>
                <a:sym typeface="Anantason UltraExpanded Heavy"/>
              </a:endParaRPr>
            </a:p>
          </p:txBody>
        </p:sp>
        <p:sp>
          <p:nvSpPr>
            <p:cNvPr id="20" name="TextBox 20"/>
            <p:cNvSpPr txBox="1"/>
            <p:nvPr/>
          </p:nvSpPr>
          <p:spPr>
            <a:xfrm>
              <a:off x="280259" y="677306"/>
              <a:ext cx="1526274" cy="957527"/>
            </a:xfrm>
            <a:prstGeom prst="rect">
              <a:avLst/>
            </a:prstGeom>
          </p:spPr>
          <p:txBody>
            <a:bodyPr lIns="0" tIns="0" rIns="0" bIns="0" rtlCol="0" anchor="t">
              <a:spAutoFit/>
            </a:bodyPr>
            <a:lstStyle/>
            <a:p>
              <a:pPr marL="0" lvl="0" indent="0" algn="l">
                <a:lnSpc>
                  <a:spcPts val="5581"/>
                </a:lnSpc>
                <a:spcBef>
                  <a:spcPct val="0"/>
                </a:spcBef>
              </a:pPr>
              <a:endParaRPr lang="en-US" sz="4650" b="1" dirty="0">
                <a:solidFill>
                  <a:srgbClr val="FFFFFF"/>
                </a:solidFill>
                <a:latin typeface="Anantason UltraExpanded Heavy"/>
                <a:ea typeface="Anantason UltraExpanded Heavy"/>
                <a:cs typeface="Anantason UltraExpanded Heavy"/>
                <a:sym typeface="Anantason UltraExpanded Heavy"/>
              </a:endParaRPr>
            </a:p>
          </p:txBody>
        </p:sp>
        <p:sp>
          <p:nvSpPr>
            <p:cNvPr id="21" name="TextBox 21"/>
            <p:cNvSpPr txBox="1"/>
            <p:nvPr/>
          </p:nvSpPr>
          <p:spPr>
            <a:xfrm rot="16200000">
              <a:off x="1810179" y="529142"/>
              <a:ext cx="1504305" cy="677451"/>
            </a:xfrm>
            <a:prstGeom prst="rect">
              <a:avLst/>
            </a:prstGeom>
          </p:spPr>
          <p:txBody>
            <a:bodyPr lIns="0" tIns="0" rIns="0" bIns="0" rtlCol="0" anchor="t">
              <a:spAutoFit/>
            </a:bodyPr>
            <a:lstStyle/>
            <a:p>
              <a:pPr algn="ctr">
                <a:lnSpc>
                  <a:spcPts val="4079"/>
                </a:lnSpc>
                <a:spcBef>
                  <a:spcPct val="0"/>
                </a:spcBef>
              </a:pPr>
              <a:r>
                <a:rPr lang="en-US" sz="3399" b="1" dirty="0">
                  <a:solidFill>
                    <a:srgbClr val="FFFFFF"/>
                  </a:solidFill>
                  <a:latin typeface="Codec Pro Bold"/>
                  <a:ea typeface="Codec Pro Bold"/>
                  <a:cs typeface="Codec Pro Bold"/>
                  <a:sym typeface="Codec Pro Bold"/>
                </a:rPr>
                <a:t>2024</a:t>
              </a:r>
            </a:p>
          </p:txBody>
        </p:sp>
      </p:grpSp>
      <p:pic>
        <p:nvPicPr>
          <p:cNvPr id="23" name="Picture 22">
            <a:extLst>
              <a:ext uri="{FF2B5EF4-FFF2-40B4-BE49-F238E27FC236}">
                <a16:creationId xmlns:a16="http://schemas.microsoft.com/office/drawing/2014/main" id="{617C179C-03E0-9AD7-31EE-F2C75910CDF6}"/>
              </a:ext>
            </a:extLst>
          </p:cNvPr>
          <p:cNvPicPr>
            <a:picLocks noChangeAspect="1"/>
          </p:cNvPicPr>
          <p:nvPr/>
        </p:nvPicPr>
        <p:blipFill>
          <a:blip r:embed="rId8">
            <a:extLst>
              <a:ext uri="{28A0092B-C50C-407E-A947-70E740481C1C}">
                <a14:useLocalDpi xmlns:a14="http://schemas.microsoft.com/office/drawing/2010/main" val="0"/>
              </a:ext>
            </a:extLst>
          </a:blip>
          <a:srcRect l="18541" t="23691" r="21555" b="23923"/>
          <a:stretch/>
        </p:blipFill>
        <p:spPr>
          <a:xfrm>
            <a:off x="877840" y="866837"/>
            <a:ext cx="1818565" cy="1590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9FB5CBDE-47C8-BA95-F6FC-769247EE32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9F4A24-E6B0-C5EE-7FCF-BDDC90418281}"/>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777D70E6-8911-1FD9-82D2-39E1DD9F6726}"/>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21C5134B-687F-CD3C-0AE3-495DEDE88135}"/>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AEB1F0C8-5153-957A-0C5E-15B5454ABB25}"/>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4</a:t>
            </a:r>
          </a:p>
        </p:txBody>
      </p:sp>
      <p:sp>
        <p:nvSpPr>
          <p:cNvPr id="6" name="TextBox 6">
            <a:extLst>
              <a:ext uri="{FF2B5EF4-FFF2-40B4-BE49-F238E27FC236}">
                <a16:creationId xmlns:a16="http://schemas.microsoft.com/office/drawing/2014/main" id="{4DBE3546-0FD7-CBE0-B095-56421033D702}"/>
              </a:ext>
            </a:extLst>
          </p:cNvPr>
          <p:cNvSpPr txBox="1"/>
          <p:nvPr/>
        </p:nvSpPr>
        <p:spPr>
          <a:xfrm>
            <a:off x="3911844" y="3642337"/>
            <a:ext cx="11556756" cy="3077766"/>
          </a:xfrm>
          <a:prstGeom prst="rect">
            <a:avLst/>
          </a:prstGeom>
        </p:spPr>
        <p:txBody>
          <a:bodyPr wrap="square"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Implementation Details</a:t>
            </a:r>
          </a:p>
        </p:txBody>
      </p:sp>
      <p:sp>
        <p:nvSpPr>
          <p:cNvPr id="7" name="TextBox 7">
            <a:extLst>
              <a:ext uri="{FF2B5EF4-FFF2-40B4-BE49-F238E27FC236}">
                <a16:creationId xmlns:a16="http://schemas.microsoft.com/office/drawing/2014/main" id="{87DDE6A5-DC49-B29E-1D3A-8EDFD203F986}"/>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"How It Works"</a:t>
            </a:r>
          </a:p>
        </p:txBody>
      </p:sp>
    </p:spTree>
    <p:extLst>
      <p:ext uri="{BB962C8B-B14F-4D97-AF65-F5344CB8AC3E}">
        <p14:creationId xmlns:p14="http://schemas.microsoft.com/office/powerpoint/2010/main" val="3144400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574F4272-F42A-E811-29EC-5486AA9A87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C711CD6-AE82-E8ED-6543-7D7D7F90BF13}"/>
              </a:ext>
            </a:extLst>
          </p:cNvPr>
          <p:cNvSpPr txBox="1"/>
          <p:nvPr/>
        </p:nvSpPr>
        <p:spPr>
          <a:xfrm>
            <a:off x="413255" y="2102941"/>
            <a:ext cx="11975500" cy="5128905"/>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Technology Stack:</a:t>
            </a:r>
          </a:p>
          <a:p>
            <a:pPr algn="l">
              <a:lnSpc>
                <a:spcPts val="3119"/>
              </a:lnSpc>
            </a:pP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YOLOv8: Fine-tuned for object detection.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Kalman Filter: Predictive tracking of objects.</a:t>
            </a:r>
          </a:p>
          <a:p>
            <a:pPr marL="285750" indent="-285750" algn="l">
              <a:lnSpc>
                <a:spcPts val="3119"/>
              </a:lnSpc>
              <a:buFont typeface="Arial" panose="020B0604020202020204" pitchFamily="34" charset="0"/>
              <a:buChar char="•"/>
            </a:pPr>
            <a:r>
              <a:rPr lang="en-US" b="1" dirty="0" err="1">
                <a:solidFill>
                  <a:schemeClr val="bg1"/>
                </a:solidFill>
                <a:latin typeface="Codec Pro Bold"/>
                <a:ea typeface="Codec Pro Bold"/>
                <a:cs typeface="Codec Pro Bold"/>
                <a:sym typeface="Codec Pro Bold"/>
              </a:rPr>
              <a:t>Homography</a:t>
            </a:r>
            <a:r>
              <a:rPr lang="en-US" b="1" dirty="0">
                <a:solidFill>
                  <a:schemeClr val="bg1"/>
                </a:solidFill>
                <a:latin typeface="Codec Pro Bold"/>
                <a:ea typeface="Codec Pro Bold"/>
                <a:cs typeface="Codec Pro Bold"/>
                <a:sym typeface="Codec Pro Bold"/>
              </a:rPr>
              <a:t> Transformation: Maps image points to real-world coordinates for speed estimation.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Programming Languages: Python with libraries like OpenCV, NumPy, and TensorFlow/</a:t>
            </a:r>
            <a:r>
              <a:rPr lang="en-US" b="1" dirty="0" err="1">
                <a:solidFill>
                  <a:schemeClr val="bg1"/>
                </a:solidFill>
                <a:latin typeface="Codec Pro Bold"/>
                <a:ea typeface="Codec Pro Bold"/>
                <a:cs typeface="Codec Pro Bold"/>
                <a:sym typeface="Codec Pro Bold"/>
              </a:rPr>
              <a:t>PyTorch</a:t>
            </a:r>
            <a:r>
              <a:rPr lang="en-US" b="1" dirty="0">
                <a:solidFill>
                  <a:schemeClr val="bg1"/>
                </a:solidFill>
                <a:latin typeface="Codec Pro Bold"/>
                <a:ea typeface="Codec Pro Bold"/>
                <a:cs typeface="Codec Pro Bold"/>
                <a:sym typeface="Codec Pro Bold"/>
              </a:rPr>
              <a:t>.</a:t>
            </a:r>
          </a:p>
          <a:p>
            <a:pPr marL="285750" indent="-285750" algn="l">
              <a:lnSpc>
                <a:spcPts val="3119"/>
              </a:lnSpc>
              <a:buFont typeface="Arial" panose="020B0604020202020204" pitchFamily="34" charset="0"/>
              <a:buChar char="•"/>
            </a:pPr>
            <a:endParaRPr lang="en-US" b="1" dirty="0">
              <a:solidFill>
                <a:schemeClr val="bg1"/>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System Workflow:</a:t>
            </a: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Model Training: Fine-tune YOLOv8 using domain-specific datasets (e.g., annotated vehicles, helmets).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Detection and Tracking: YOLOv8 identifies objects; Kalman filter predicts their next positions and assigns IDs.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Speed Calculation: Use a </a:t>
            </a:r>
            <a:r>
              <a:rPr lang="en-US" b="1" dirty="0" err="1">
                <a:solidFill>
                  <a:schemeClr val="bg1"/>
                </a:solidFill>
                <a:latin typeface="Codec Pro Bold"/>
                <a:ea typeface="Codec Pro Bold"/>
                <a:cs typeface="Codec Pro Bold"/>
                <a:sym typeface="Codec Pro Bold"/>
              </a:rPr>
              <a:t>homography</a:t>
            </a:r>
            <a:r>
              <a:rPr lang="en-US" b="1" dirty="0">
                <a:solidFill>
                  <a:schemeClr val="bg1"/>
                </a:solidFill>
                <a:latin typeface="Codec Pro Bold"/>
                <a:ea typeface="Codec Pro Bold"/>
                <a:cs typeface="Codec Pro Bold"/>
                <a:sym typeface="Codec Pro Bold"/>
              </a:rPr>
              <a:t> matrix and ROI calibration for real-world speed estimation.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Behavior Analysis: Analyze object paths for erratic actions (e.g., sudden stops or deviations).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B89F75E7-71B1-7D03-34D5-0A63127076F6}"/>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6F9E7BA3-84BC-5F2C-77AD-C2D6B317415A}"/>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"How It Works"</a:t>
            </a:r>
          </a:p>
        </p:txBody>
      </p:sp>
    </p:spTree>
    <p:extLst>
      <p:ext uri="{BB962C8B-B14F-4D97-AF65-F5344CB8AC3E}">
        <p14:creationId xmlns:p14="http://schemas.microsoft.com/office/powerpoint/2010/main" val="3122866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5F62326C-D540-0E54-1DD1-6419917124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68C9ED-0C4B-2EEF-CF0C-ABBBB07DB112}"/>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3917CD08-53AB-1175-3D89-D8E2548E6DB4}"/>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940E5A40-1815-BC5E-EA99-FAE8B06DD150}"/>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6DA2010E-01F2-4F40-BBC2-6233512780CC}"/>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5</a:t>
            </a:r>
          </a:p>
        </p:txBody>
      </p:sp>
      <p:sp>
        <p:nvSpPr>
          <p:cNvPr id="6" name="TextBox 6">
            <a:extLst>
              <a:ext uri="{FF2B5EF4-FFF2-40B4-BE49-F238E27FC236}">
                <a16:creationId xmlns:a16="http://schemas.microsoft.com/office/drawing/2014/main" id="{AD50C201-38E6-8CDE-8F04-8368E0341D97}"/>
              </a:ext>
            </a:extLst>
          </p:cNvPr>
          <p:cNvSpPr txBox="1"/>
          <p:nvPr/>
        </p:nvSpPr>
        <p:spPr>
          <a:xfrm>
            <a:off x="3911844" y="3642337"/>
            <a:ext cx="10186783" cy="3077766"/>
          </a:xfrm>
          <a:prstGeom prst="rect">
            <a:avLst/>
          </a:prstGeom>
        </p:spPr>
        <p:txBody>
          <a:bodyPr wrap="square"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Real-World Applications</a:t>
            </a:r>
          </a:p>
        </p:txBody>
      </p:sp>
      <p:sp>
        <p:nvSpPr>
          <p:cNvPr id="7" name="TextBox 7">
            <a:extLst>
              <a:ext uri="{FF2B5EF4-FFF2-40B4-BE49-F238E27FC236}">
                <a16:creationId xmlns:a16="http://schemas.microsoft.com/office/drawing/2014/main" id="{D858EDAB-3756-31F6-3396-7B2D0B011AE7}"/>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"Applications"</a:t>
            </a:r>
          </a:p>
        </p:txBody>
      </p:sp>
    </p:spTree>
    <p:extLst>
      <p:ext uri="{BB962C8B-B14F-4D97-AF65-F5344CB8AC3E}">
        <p14:creationId xmlns:p14="http://schemas.microsoft.com/office/powerpoint/2010/main" val="32212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E24F1B93-E206-8596-C249-8DA2946E41B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E30DAAF-A961-8D35-0F81-C701A27D0F4A}"/>
              </a:ext>
            </a:extLst>
          </p:cNvPr>
          <p:cNvSpPr txBox="1"/>
          <p:nvPr/>
        </p:nvSpPr>
        <p:spPr>
          <a:xfrm>
            <a:off x="413255" y="2102941"/>
            <a:ext cx="11975500" cy="3538726"/>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Traffic Monitoring:</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Real-time vehicle tracking and speed estimation.</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Immediate alerts for violations like speeding, lane deviations, or hazardous driving.</a:t>
            </a:r>
          </a:p>
          <a:p>
            <a:pPr algn="l">
              <a:lnSpc>
                <a:spcPts val="3119"/>
              </a:lnSpc>
            </a:pPr>
            <a:r>
              <a:rPr lang="en-US" b="1" dirty="0">
                <a:solidFill>
                  <a:srgbClr val="78FF87"/>
                </a:solidFill>
                <a:latin typeface="Codec Pro Bold"/>
                <a:ea typeface="Codec Pro Bold"/>
                <a:cs typeface="Codec Pro Bold"/>
                <a:sym typeface="Codec Pro Bold"/>
              </a:rPr>
              <a:t>Construction Safety:</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Monitor workers for compliance with helmet-wearing protocols.</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Log violations with captured images.</a:t>
            </a:r>
          </a:p>
          <a:p>
            <a:pPr algn="l">
              <a:lnSpc>
                <a:spcPts val="3119"/>
              </a:lnSpc>
            </a:pPr>
            <a:r>
              <a:rPr lang="en-US" b="1" dirty="0">
                <a:solidFill>
                  <a:srgbClr val="78FF87"/>
                </a:solidFill>
                <a:latin typeface="Codec Pro Bold"/>
                <a:ea typeface="Codec Pro Bold"/>
                <a:cs typeface="Codec Pro Bold"/>
                <a:sym typeface="Codec Pro Bold"/>
              </a:rPr>
              <a:t>Industrial Environments:</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Analyze the movement of machinery or workers to detect unsafe behaviors.</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Ensure quality control by identifying missing or misplaced components.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C6BE7E57-3E61-7FFD-E20B-D890071629E0}"/>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B871CDB1-D218-9401-F301-B58F61898811}"/>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"Applications"</a:t>
            </a:r>
          </a:p>
        </p:txBody>
      </p:sp>
    </p:spTree>
    <p:extLst>
      <p:ext uri="{BB962C8B-B14F-4D97-AF65-F5344CB8AC3E}">
        <p14:creationId xmlns:p14="http://schemas.microsoft.com/office/powerpoint/2010/main" val="71587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0B541EC9-4333-0A74-E46B-C610563450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B85A26-C512-5A91-7745-19C729864C58}"/>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462996E3-A5E3-F40A-80FC-5FEB53DB7C45}"/>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6C7F69DA-D454-999F-1210-FCE5A514FE74}"/>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2F9F602D-6AFB-BD17-6718-A7D0627FC404}"/>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6</a:t>
            </a:r>
          </a:p>
        </p:txBody>
      </p:sp>
      <p:sp>
        <p:nvSpPr>
          <p:cNvPr id="6" name="TextBox 6">
            <a:extLst>
              <a:ext uri="{FF2B5EF4-FFF2-40B4-BE49-F238E27FC236}">
                <a16:creationId xmlns:a16="http://schemas.microsoft.com/office/drawing/2014/main" id="{E492A8C6-8653-AE44-EB87-95E05E8CDFC7}"/>
              </a:ext>
            </a:extLst>
          </p:cNvPr>
          <p:cNvSpPr txBox="1"/>
          <p:nvPr/>
        </p:nvSpPr>
        <p:spPr>
          <a:xfrm>
            <a:off x="3911844" y="3642337"/>
            <a:ext cx="11175756" cy="3077766"/>
          </a:xfrm>
          <a:prstGeom prst="rect">
            <a:avLst/>
          </a:prstGeom>
        </p:spPr>
        <p:txBody>
          <a:bodyPr wrap="square"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Challenges and Solutions</a:t>
            </a:r>
          </a:p>
        </p:txBody>
      </p:sp>
      <p:sp>
        <p:nvSpPr>
          <p:cNvPr id="7" name="TextBox 7">
            <a:extLst>
              <a:ext uri="{FF2B5EF4-FFF2-40B4-BE49-F238E27FC236}">
                <a16:creationId xmlns:a16="http://schemas.microsoft.com/office/drawing/2014/main" id="{3DAAB334-FE61-6BF9-09ED-340F1152A3F8}"/>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"Addressing Key Challenges"</a:t>
            </a:r>
          </a:p>
        </p:txBody>
      </p:sp>
    </p:spTree>
    <p:extLst>
      <p:ext uri="{BB962C8B-B14F-4D97-AF65-F5344CB8AC3E}">
        <p14:creationId xmlns:p14="http://schemas.microsoft.com/office/powerpoint/2010/main" val="511269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2EA7A5D6-ADAD-0FA4-D6FA-6EF05FCA01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86D441-B04E-75BA-FF73-DE202858FA91}"/>
              </a:ext>
            </a:extLst>
          </p:cNvPr>
          <p:cNvSpPr txBox="1"/>
          <p:nvPr/>
        </p:nvSpPr>
        <p:spPr>
          <a:xfrm>
            <a:off x="413255" y="2102941"/>
            <a:ext cx="11975500" cy="4731360"/>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Challenges:</a:t>
            </a:r>
          </a:p>
          <a:p>
            <a:pPr algn="l">
              <a:lnSpc>
                <a:spcPts val="3119"/>
              </a:lnSpc>
            </a:pP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Handling object occlusion and maintaining tracking accuracy.</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Processing high-speed objects in dynamic environments.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Ensuring real-time performance on edge devices.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Calibrating the system for speed estimation and behavior analysis.</a:t>
            </a:r>
          </a:p>
          <a:p>
            <a:pPr algn="l">
              <a:lnSpc>
                <a:spcPts val="3119"/>
              </a:lnSpc>
            </a:pPr>
            <a:endParaRPr lang="en-US" b="1" dirty="0">
              <a:solidFill>
                <a:srgbClr val="78FF87"/>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Solutions:</a:t>
            </a: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Implement Kalman filters for smooth tracking and reassigning IDs.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Optimize YOLOv8 for high-speed scenarios with dataset augmentation.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Deploy on edge devices (e.g., NVIDIA Jetson or Qualcomm Snapdragon) for low-latency processing.</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Use interactive calibration tools for precise ROI and speed measurements.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F4697A20-87C9-FD23-473B-75611A18580F}"/>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FDFD186D-427A-3F00-26B1-1184F6FB2A72}"/>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"Addressing Key Challenges"</a:t>
            </a:r>
          </a:p>
        </p:txBody>
      </p:sp>
    </p:spTree>
    <p:extLst>
      <p:ext uri="{BB962C8B-B14F-4D97-AF65-F5344CB8AC3E}">
        <p14:creationId xmlns:p14="http://schemas.microsoft.com/office/powerpoint/2010/main" val="43252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9F157DE0-A62A-2627-9ED1-56B9136FE0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F8FF99-DD58-EC9A-C1F5-63C69797FC14}"/>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C489422B-CA56-8A99-C98C-68DF1C27B15C}"/>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335846D7-1C4B-1E73-E680-59CAFD6EAC61}"/>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8CC8E04E-E3C7-3A39-00AA-9BD36ED84F4D}"/>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7</a:t>
            </a:r>
          </a:p>
        </p:txBody>
      </p:sp>
      <p:sp>
        <p:nvSpPr>
          <p:cNvPr id="6" name="TextBox 6">
            <a:extLst>
              <a:ext uri="{FF2B5EF4-FFF2-40B4-BE49-F238E27FC236}">
                <a16:creationId xmlns:a16="http://schemas.microsoft.com/office/drawing/2014/main" id="{86F6EF2B-D78C-FD6B-A2BA-2565D1873E22}"/>
              </a:ext>
            </a:extLst>
          </p:cNvPr>
          <p:cNvSpPr txBox="1"/>
          <p:nvPr/>
        </p:nvSpPr>
        <p:spPr>
          <a:xfrm>
            <a:off x="3911844" y="3642337"/>
            <a:ext cx="8678987" cy="3077766"/>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Metrics for Success</a:t>
            </a:r>
          </a:p>
        </p:txBody>
      </p:sp>
      <p:sp>
        <p:nvSpPr>
          <p:cNvPr id="7" name="TextBox 7">
            <a:extLst>
              <a:ext uri="{FF2B5EF4-FFF2-40B4-BE49-F238E27FC236}">
                <a16:creationId xmlns:a16="http://schemas.microsoft.com/office/drawing/2014/main" id="{82D7F027-8131-3A25-BF59-D396B7741AF4}"/>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"Measuring Performance"</a:t>
            </a:r>
          </a:p>
        </p:txBody>
      </p:sp>
    </p:spTree>
    <p:extLst>
      <p:ext uri="{BB962C8B-B14F-4D97-AF65-F5344CB8AC3E}">
        <p14:creationId xmlns:p14="http://schemas.microsoft.com/office/powerpoint/2010/main" val="322681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449CB719-A0C7-37F4-8DDE-D1F8B40ED72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FCF1AAD-6D1C-5697-C8E0-0B441A3E8313}"/>
              </a:ext>
            </a:extLst>
          </p:cNvPr>
          <p:cNvSpPr txBox="1"/>
          <p:nvPr/>
        </p:nvSpPr>
        <p:spPr>
          <a:xfrm>
            <a:off x="413255" y="2102941"/>
            <a:ext cx="11975500" cy="2346091"/>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Evaluation Metrics: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Detection Metrics: Precision (e.g., 70%), Recall (e.g., 76%).</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Tracking Metrics: ID consistency and tracking robustness across frames.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Behavior Analysis: Accurate identification of hazardous actions.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Inference Time: Real-time performance measured in FPS.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Speed Estimation Accuracy: Comparison with ground truth for validation.</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D228F521-49D0-9F02-85B2-4ED52B202556}"/>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98A66C37-5357-8DE2-B741-CBF9062CB546}"/>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"Measuring Performance"</a:t>
            </a:r>
          </a:p>
        </p:txBody>
      </p:sp>
    </p:spTree>
    <p:extLst>
      <p:ext uri="{BB962C8B-B14F-4D97-AF65-F5344CB8AC3E}">
        <p14:creationId xmlns:p14="http://schemas.microsoft.com/office/powerpoint/2010/main" val="424381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64352EB2-5F1C-BB83-B511-C95C3C70D7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855912-B6C9-362E-9116-7B99FFC3347B}"/>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6EA780C7-1A88-B4DC-EF25-BC6BA0C434DF}"/>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92D4BE09-B0CB-5881-38BC-7725B6396E08}"/>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6B148700-6E72-D3D4-807F-2B50B226516E}"/>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8</a:t>
            </a:r>
          </a:p>
        </p:txBody>
      </p:sp>
      <p:sp>
        <p:nvSpPr>
          <p:cNvPr id="6" name="TextBox 6">
            <a:extLst>
              <a:ext uri="{FF2B5EF4-FFF2-40B4-BE49-F238E27FC236}">
                <a16:creationId xmlns:a16="http://schemas.microsoft.com/office/drawing/2014/main" id="{76CDF237-BFA6-F4E3-0D6C-A407754FEB5E}"/>
              </a:ext>
            </a:extLst>
          </p:cNvPr>
          <p:cNvSpPr txBox="1"/>
          <p:nvPr/>
        </p:nvSpPr>
        <p:spPr>
          <a:xfrm>
            <a:off x="3911844" y="3642337"/>
            <a:ext cx="8678987" cy="3077766"/>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Future Scope</a:t>
            </a:r>
          </a:p>
        </p:txBody>
      </p:sp>
      <p:sp>
        <p:nvSpPr>
          <p:cNvPr id="7" name="TextBox 7">
            <a:extLst>
              <a:ext uri="{FF2B5EF4-FFF2-40B4-BE49-F238E27FC236}">
                <a16:creationId xmlns:a16="http://schemas.microsoft.com/office/drawing/2014/main" id="{C8F22A05-65DD-5CD2-0BBC-9AC506F1CD34}"/>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 "Scaling Beyond the Prototype"</a:t>
            </a:r>
          </a:p>
        </p:txBody>
      </p:sp>
    </p:spTree>
    <p:extLst>
      <p:ext uri="{BB962C8B-B14F-4D97-AF65-F5344CB8AC3E}">
        <p14:creationId xmlns:p14="http://schemas.microsoft.com/office/powerpoint/2010/main" val="236711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34144353-997C-578D-798B-9B32E4AC82C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22BFA0-6A28-5F3A-DE9E-87C291D71EA3}"/>
              </a:ext>
            </a:extLst>
          </p:cNvPr>
          <p:cNvSpPr txBox="1"/>
          <p:nvPr/>
        </p:nvSpPr>
        <p:spPr>
          <a:xfrm>
            <a:off x="413255" y="2102941"/>
            <a:ext cx="11975500" cy="2743636"/>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Short-Term Enhancements: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Refine behavior detection using machine learning.</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Expand datasets to cover diverse weather, lighting, and object conditions.</a:t>
            </a:r>
          </a:p>
          <a:p>
            <a:pPr algn="l">
              <a:lnSpc>
                <a:spcPts val="3119"/>
              </a:lnSpc>
            </a:pPr>
            <a:r>
              <a:rPr lang="en-US" b="1" dirty="0">
                <a:solidFill>
                  <a:srgbClr val="78FF87"/>
                </a:solidFill>
                <a:latin typeface="Codec Pro Bold"/>
                <a:ea typeface="Codec Pro Bold"/>
                <a:cs typeface="Codec Pro Bold"/>
                <a:sym typeface="Codec Pro Bold"/>
              </a:rPr>
              <a:t>Long-Term Vision: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Integrate with Qualcomm edge AI platforms for real-time scalability.</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Develop advanced tracking techniques like </a:t>
            </a:r>
            <a:r>
              <a:rPr lang="en-US" b="1" dirty="0" err="1">
                <a:solidFill>
                  <a:schemeClr val="bg1"/>
                </a:solidFill>
                <a:latin typeface="Codec Pro Bold"/>
                <a:ea typeface="Codec Pro Bold"/>
                <a:cs typeface="Codec Pro Bold"/>
                <a:sym typeface="Codec Pro Bold"/>
              </a:rPr>
              <a:t>DeepSORT</a:t>
            </a:r>
            <a:r>
              <a:rPr lang="en-US" b="1" dirty="0">
                <a:solidFill>
                  <a:schemeClr val="bg1"/>
                </a:solidFill>
                <a:latin typeface="Codec Pro Bold"/>
                <a:ea typeface="Codec Pro Bold"/>
                <a:cs typeface="Codec Pro Bold"/>
                <a:sym typeface="Codec Pro Bold"/>
              </a:rPr>
              <a:t> for complex environments.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Enable multi-lane tracking and speed analysis for highways.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93113B90-8EB6-47B1-3C27-EE94E63DE2D4}"/>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8E9AA771-ECBE-861B-6BFB-F0D6A68134AC}"/>
              </a:ext>
            </a:extLst>
          </p:cNvPr>
          <p:cNvSpPr txBox="1"/>
          <p:nvPr/>
        </p:nvSpPr>
        <p:spPr>
          <a:xfrm>
            <a:off x="685800" y="564058"/>
            <a:ext cx="12915900" cy="1538883"/>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Tree>
    <p:extLst>
      <p:ext uri="{BB962C8B-B14F-4D97-AF65-F5344CB8AC3E}">
        <p14:creationId xmlns:p14="http://schemas.microsoft.com/office/powerpoint/2010/main" val="168726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sp>
      <p:sp>
        <p:nvSpPr>
          <p:cNvPr id="3" name="Freeform 3"/>
          <p:cNvSpPr/>
          <p:nvPr/>
        </p:nvSpPr>
        <p:spPr>
          <a:xfrm>
            <a:off x="6599177" y="7333826"/>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998686"/>
            <a:ext cx="3844528"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CONTENT</a:t>
            </a:r>
          </a:p>
        </p:txBody>
      </p:sp>
      <p:sp>
        <p:nvSpPr>
          <p:cNvPr id="5" name="TextBox 5"/>
          <p:cNvSpPr txBox="1"/>
          <p:nvPr/>
        </p:nvSpPr>
        <p:spPr>
          <a:xfrm>
            <a:off x="2855439" y="3424246"/>
            <a:ext cx="6286574" cy="1115690"/>
          </a:xfrm>
          <a:prstGeom prst="rect">
            <a:avLst/>
          </a:prstGeom>
        </p:spPr>
        <p:txBody>
          <a:bodyPr lIns="0" tIns="0" rIns="0" bIns="0" rtlCol="0" anchor="t">
            <a:spAutoFit/>
          </a:bodyPr>
          <a:lstStyle/>
          <a:p>
            <a:pPr marL="0" lvl="0" indent="0" algn="l">
              <a:lnSpc>
                <a:spcPts val="2879"/>
              </a:lnSpc>
              <a:spcBef>
                <a:spcPct val="0"/>
              </a:spcBef>
            </a:pPr>
            <a:r>
              <a:rPr lang="en-US" sz="3600" b="1" dirty="0">
                <a:solidFill>
                  <a:srgbClr val="FFFFFF"/>
                </a:solidFill>
                <a:latin typeface="Anantason UltraExpanded Bold"/>
                <a:ea typeface="Anantason UltraExpanded Bold"/>
                <a:cs typeface="Anantason UltraExpanded Bold"/>
                <a:sym typeface="Anantason UltraExpanded Bold"/>
              </a:rPr>
              <a:t>Problem Statement</a:t>
            </a:r>
          </a:p>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
        <p:nvSpPr>
          <p:cNvPr id="6" name="TextBox 6"/>
          <p:cNvSpPr txBox="1"/>
          <p:nvPr/>
        </p:nvSpPr>
        <p:spPr>
          <a:xfrm>
            <a:off x="2855439" y="6008730"/>
            <a:ext cx="6286574" cy="743793"/>
          </a:xfrm>
          <a:prstGeom prst="rect">
            <a:avLst/>
          </a:prstGeom>
        </p:spPr>
        <p:txBody>
          <a:bodyPr lIns="0" tIns="0" rIns="0" bIns="0" rtlCol="0" anchor="t">
            <a:spAutoFit/>
          </a:bodyPr>
          <a:lstStyle/>
          <a:p>
            <a:pPr marL="0" lvl="0" indent="0" algn="l">
              <a:lnSpc>
                <a:spcPts val="2879"/>
              </a:lnSpc>
              <a:spcBef>
                <a:spcPct val="0"/>
              </a:spcBef>
            </a:pPr>
            <a:r>
              <a:rPr lang="en-US" sz="3600" b="1" dirty="0">
                <a:solidFill>
                  <a:srgbClr val="FFFFFF"/>
                </a:solidFill>
                <a:latin typeface="Anantason UltraExpanded Bold"/>
                <a:ea typeface="Anantason UltraExpanded Bold"/>
                <a:cs typeface="Anantason UltraExpanded Bold"/>
                <a:sym typeface="Anantason UltraExpanded Bold"/>
              </a:rPr>
              <a:t>Solution Overview</a:t>
            </a:r>
          </a:p>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"Our Approach"</a:t>
            </a:r>
          </a:p>
        </p:txBody>
      </p:sp>
      <p:sp>
        <p:nvSpPr>
          <p:cNvPr id="7" name="TextBox 7"/>
          <p:cNvSpPr txBox="1"/>
          <p:nvPr/>
        </p:nvSpPr>
        <p:spPr>
          <a:xfrm>
            <a:off x="10966119" y="3424246"/>
            <a:ext cx="6293181" cy="743793"/>
          </a:xfrm>
          <a:prstGeom prst="rect">
            <a:avLst/>
          </a:prstGeom>
        </p:spPr>
        <p:txBody>
          <a:bodyPr lIns="0" tIns="0" rIns="0" bIns="0" rtlCol="0" anchor="t">
            <a:spAutoFit/>
          </a:bodyPr>
          <a:lstStyle/>
          <a:p>
            <a:pPr marL="0" lvl="0" indent="0" algn="l">
              <a:lnSpc>
                <a:spcPts val="2879"/>
              </a:lnSpc>
              <a:spcBef>
                <a:spcPct val="0"/>
              </a:spcBef>
            </a:pPr>
            <a:r>
              <a:rPr lang="en-US" sz="3600" b="1" dirty="0">
                <a:solidFill>
                  <a:srgbClr val="FFFFFF"/>
                </a:solidFill>
                <a:latin typeface="Anantason UltraExpanded Bold"/>
                <a:ea typeface="Anantason UltraExpanded Bold"/>
                <a:cs typeface="Anantason UltraExpanded Bold"/>
                <a:sym typeface="Anantason UltraExpanded Bold"/>
              </a:rPr>
              <a:t>Objective</a:t>
            </a:r>
          </a:p>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"Our Goal"</a:t>
            </a:r>
          </a:p>
        </p:txBody>
      </p:sp>
      <p:sp>
        <p:nvSpPr>
          <p:cNvPr id="8" name="TextBox 8"/>
          <p:cNvSpPr txBox="1"/>
          <p:nvPr/>
        </p:nvSpPr>
        <p:spPr>
          <a:xfrm>
            <a:off x="10966119" y="6008730"/>
            <a:ext cx="6483681" cy="743793"/>
          </a:xfrm>
          <a:prstGeom prst="rect">
            <a:avLst/>
          </a:prstGeom>
        </p:spPr>
        <p:txBody>
          <a:bodyPr wrap="square" lIns="0" tIns="0" rIns="0" bIns="0" rtlCol="0" anchor="t">
            <a:spAutoFit/>
          </a:bodyPr>
          <a:lstStyle/>
          <a:p>
            <a:pPr marL="0" lvl="0" indent="0" algn="l">
              <a:lnSpc>
                <a:spcPts val="2879"/>
              </a:lnSpc>
              <a:spcBef>
                <a:spcPct val="0"/>
              </a:spcBef>
            </a:pPr>
            <a:r>
              <a:rPr lang="en-US" sz="3600" b="1" dirty="0">
                <a:solidFill>
                  <a:srgbClr val="FFFFFF"/>
                </a:solidFill>
                <a:latin typeface="Anantason UltraExpanded Bold"/>
                <a:ea typeface="Anantason UltraExpanded Bold"/>
                <a:cs typeface="Anantason UltraExpanded Bold"/>
                <a:sym typeface="Anantason UltraExpanded Bold"/>
              </a:rPr>
              <a:t>Implementation Details</a:t>
            </a:r>
          </a:p>
          <a:p>
            <a:pPr marL="0" lvl="0" indent="0" algn="l">
              <a:lnSpc>
                <a:spcPts val="2879"/>
              </a:lnSpc>
              <a:spcBef>
                <a:spcPct val="0"/>
              </a:spcBef>
            </a:pPr>
            <a:r>
              <a:rPr lang="en-US" sz="2399" b="1" dirty="0">
                <a:solidFill>
                  <a:srgbClr val="FFFFFF"/>
                </a:solidFill>
                <a:latin typeface="Anantason UltraExpanded Bold"/>
                <a:ea typeface="Anantason UltraExpanded Bold"/>
                <a:cs typeface="Anantason UltraExpanded Bold"/>
                <a:sym typeface="Anantason UltraExpanded Bold"/>
              </a:rPr>
              <a:t>"How It Works"</a:t>
            </a:r>
          </a:p>
        </p:txBody>
      </p:sp>
      <p:grpSp>
        <p:nvGrpSpPr>
          <p:cNvPr id="9" name="Group 9"/>
          <p:cNvGrpSpPr/>
          <p:nvPr/>
        </p:nvGrpSpPr>
        <p:grpSpPr>
          <a:xfrm>
            <a:off x="1468671" y="3162308"/>
            <a:ext cx="1163073" cy="1438275"/>
            <a:chOff x="0" y="0"/>
            <a:chExt cx="1550764" cy="1917700"/>
          </a:xfrm>
        </p:grpSpPr>
        <p:sp>
          <p:nvSpPr>
            <p:cNvPr id="10" name="TextBox 10"/>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1" name="TextBox 11"/>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1</a:t>
              </a:r>
            </a:p>
          </p:txBody>
        </p:sp>
      </p:grpSp>
      <p:grpSp>
        <p:nvGrpSpPr>
          <p:cNvPr id="12" name="Group 12"/>
          <p:cNvGrpSpPr/>
          <p:nvPr/>
        </p:nvGrpSpPr>
        <p:grpSpPr>
          <a:xfrm>
            <a:off x="9583971" y="3162308"/>
            <a:ext cx="1163073" cy="1438275"/>
            <a:chOff x="0" y="0"/>
            <a:chExt cx="1550764" cy="1917700"/>
          </a:xfrm>
        </p:grpSpPr>
        <p:sp>
          <p:nvSpPr>
            <p:cNvPr id="13" name="TextBox 13"/>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4" name="TextBox 14"/>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2</a:t>
              </a:r>
            </a:p>
          </p:txBody>
        </p:sp>
      </p:grpSp>
      <p:grpSp>
        <p:nvGrpSpPr>
          <p:cNvPr id="15" name="Group 15"/>
          <p:cNvGrpSpPr/>
          <p:nvPr/>
        </p:nvGrpSpPr>
        <p:grpSpPr>
          <a:xfrm>
            <a:off x="1468671" y="5746793"/>
            <a:ext cx="1163073" cy="1438275"/>
            <a:chOff x="0" y="0"/>
            <a:chExt cx="1550764" cy="1917700"/>
          </a:xfrm>
        </p:grpSpPr>
        <p:sp>
          <p:nvSpPr>
            <p:cNvPr id="16" name="TextBox 16"/>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7" name="TextBox 17"/>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3</a:t>
              </a:r>
            </a:p>
          </p:txBody>
        </p:sp>
      </p:grpSp>
      <p:grpSp>
        <p:nvGrpSpPr>
          <p:cNvPr id="18" name="Group 18"/>
          <p:cNvGrpSpPr/>
          <p:nvPr/>
        </p:nvGrpSpPr>
        <p:grpSpPr>
          <a:xfrm>
            <a:off x="9583971" y="5746793"/>
            <a:ext cx="1163073" cy="1438275"/>
            <a:chOff x="0" y="0"/>
            <a:chExt cx="1550764" cy="1917700"/>
          </a:xfrm>
        </p:grpSpPr>
        <p:sp>
          <p:nvSpPr>
            <p:cNvPr id="19" name="TextBox 19"/>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20" name="TextBox 20"/>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D25EEB34-B686-ECF6-ABC6-CE74775081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6D7C04-7E11-C677-0C82-7C04E0267E35}"/>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CBCF96D7-3478-D48F-A631-B65B38A792E5}"/>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78BCA1BA-B69C-BBCC-988E-460E09046CC2}"/>
              </a:ext>
            </a:extLst>
          </p:cNvPr>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75AAC72A-B642-2E65-4063-B0D59993645E}"/>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9</a:t>
            </a:r>
          </a:p>
        </p:txBody>
      </p:sp>
      <p:sp>
        <p:nvSpPr>
          <p:cNvPr id="6" name="TextBox 6">
            <a:extLst>
              <a:ext uri="{FF2B5EF4-FFF2-40B4-BE49-F238E27FC236}">
                <a16:creationId xmlns:a16="http://schemas.microsoft.com/office/drawing/2014/main" id="{7B5CB91F-9877-2171-46C8-145C92FE5C4D}"/>
              </a:ext>
            </a:extLst>
          </p:cNvPr>
          <p:cNvSpPr txBox="1"/>
          <p:nvPr/>
        </p:nvSpPr>
        <p:spPr>
          <a:xfrm>
            <a:off x="3911844" y="3642337"/>
            <a:ext cx="8678987" cy="1538883"/>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Conclusion</a:t>
            </a:r>
          </a:p>
        </p:txBody>
      </p:sp>
      <p:sp>
        <p:nvSpPr>
          <p:cNvPr id="7" name="TextBox 7">
            <a:extLst>
              <a:ext uri="{FF2B5EF4-FFF2-40B4-BE49-F238E27FC236}">
                <a16:creationId xmlns:a16="http://schemas.microsoft.com/office/drawing/2014/main" id="{88214935-F093-522A-515B-5B7E7F9FECBD}"/>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"Conclusion"</a:t>
            </a:r>
          </a:p>
        </p:txBody>
      </p:sp>
    </p:spTree>
    <p:extLst>
      <p:ext uri="{BB962C8B-B14F-4D97-AF65-F5344CB8AC3E}">
        <p14:creationId xmlns:p14="http://schemas.microsoft.com/office/powerpoint/2010/main" val="413606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63BFDCEC-325C-EF8D-2DB3-9D25D9D5BE8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57EB5C3-504A-A7D3-B18A-66D542442FAF}"/>
              </a:ext>
            </a:extLst>
          </p:cNvPr>
          <p:cNvSpPr txBox="1"/>
          <p:nvPr/>
        </p:nvSpPr>
        <p:spPr>
          <a:xfrm>
            <a:off x="413255" y="2102941"/>
            <a:ext cx="11975500" cy="4731360"/>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Challenges:</a:t>
            </a:r>
          </a:p>
          <a:p>
            <a:pPr algn="l">
              <a:lnSpc>
                <a:spcPts val="3119"/>
              </a:lnSpc>
            </a:pP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Handling object occlusion and maintaining tracking accuracy.</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Processing high-speed objects in dynamic environments.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Ensuring real-time performance on edge devices.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Calibrating the system for speed estimation and behavior analysis.</a:t>
            </a:r>
          </a:p>
          <a:p>
            <a:pPr algn="l">
              <a:lnSpc>
                <a:spcPts val="3119"/>
              </a:lnSpc>
            </a:pPr>
            <a:endParaRPr lang="en-US" b="1" dirty="0">
              <a:solidFill>
                <a:srgbClr val="78FF87"/>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Solutions:</a:t>
            </a:r>
            <a:endParaRPr lang="en-US" b="1" dirty="0">
              <a:solidFill>
                <a:schemeClr val="bg1"/>
              </a:solidFill>
              <a:latin typeface="Codec Pro Bold"/>
              <a:ea typeface="Codec Pro Bold"/>
              <a:cs typeface="Codec Pro Bold"/>
              <a:sym typeface="Codec Pro Bold"/>
            </a:endParaRP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Implement Kalman filters for smooth tracking and reassigning IDs.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Optimize YOLOv8 for high-speed scenarios with dataset augmentation.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Deploy on edge devices (e.g., NVIDIA Jetson or Qualcomm Snapdragon) for low-latency processing.</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Use interactive calibration tools for precise ROI and speed measurements.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0B34C745-BCDE-220E-E456-8B5AAF2149D6}"/>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C6704306-89DD-1B60-1453-B87762261C60}"/>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"Conclusion"</a:t>
            </a:r>
          </a:p>
        </p:txBody>
      </p:sp>
    </p:spTree>
    <p:extLst>
      <p:ext uri="{BB962C8B-B14F-4D97-AF65-F5344CB8AC3E}">
        <p14:creationId xmlns:p14="http://schemas.microsoft.com/office/powerpoint/2010/main" val="1100255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0AFAC2DE-6B4A-AD4B-7B1C-42AD7C6213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7F7A05-B00F-1224-E577-07612B657343}"/>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966BE0A2-9744-1015-80A0-1C73AEAB733A}"/>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CCEA5015-2AE6-3CFC-93CF-169B060161EE}"/>
              </a:ext>
            </a:extLst>
          </p:cNvPr>
          <p:cNvSpPr txBox="1"/>
          <p:nvPr/>
        </p:nvSpPr>
        <p:spPr>
          <a:xfrm>
            <a:off x="933450" y="3455057"/>
            <a:ext cx="2877742" cy="3376886"/>
          </a:xfrm>
          <a:prstGeom prst="rect">
            <a:avLst/>
          </a:prstGeom>
        </p:spPr>
        <p:txBody>
          <a:bodyPr wrap="square"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8F83CF33-6AC8-47B6-485C-49559753A746}"/>
              </a:ext>
            </a:extLst>
          </p:cNvPr>
          <p:cNvSpPr txBox="1"/>
          <p:nvPr/>
        </p:nvSpPr>
        <p:spPr>
          <a:xfrm>
            <a:off x="1577267" y="4411778"/>
            <a:ext cx="1590108" cy="1559401"/>
          </a:xfrm>
          <a:prstGeom prst="rect">
            <a:avLst/>
          </a:prstGeom>
        </p:spPr>
        <p:txBody>
          <a:bodyPr wrap="square"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10</a:t>
            </a:r>
          </a:p>
        </p:txBody>
      </p:sp>
      <p:sp>
        <p:nvSpPr>
          <p:cNvPr id="6" name="TextBox 6">
            <a:extLst>
              <a:ext uri="{FF2B5EF4-FFF2-40B4-BE49-F238E27FC236}">
                <a16:creationId xmlns:a16="http://schemas.microsoft.com/office/drawing/2014/main" id="{C92F1497-A845-F20B-7666-86CEC872C29F}"/>
              </a:ext>
            </a:extLst>
          </p:cNvPr>
          <p:cNvSpPr txBox="1"/>
          <p:nvPr/>
        </p:nvSpPr>
        <p:spPr>
          <a:xfrm>
            <a:off x="3911844" y="3642337"/>
            <a:ext cx="8678987" cy="1538883"/>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Objective</a:t>
            </a:r>
          </a:p>
        </p:txBody>
      </p:sp>
      <p:sp>
        <p:nvSpPr>
          <p:cNvPr id="7" name="TextBox 7">
            <a:extLst>
              <a:ext uri="{FF2B5EF4-FFF2-40B4-BE49-F238E27FC236}">
                <a16:creationId xmlns:a16="http://schemas.microsoft.com/office/drawing/2014/main" id="{7BAEC269-40F0-9597-384C-7F4D21ABE272}"/>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Our Goal</a:t>
            </a:r>
          </a:p>
        </p:txBody>
      </p:sp>
    </p:spTree>
    <p:extLst>
      <p:ext uri="{BB962C8B-B14F-4D97-AF65-F5344CB8AC3E}">
        <p14:creationId xmlns:p14="http://schemas.microsoft.com/office/powerpoint/2010/main" val="364857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8924B4F2-596A-9FFA-E3DC-5BB0D5D584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0E93148-ABD0-7743-8FF7-8B12C7EE0589}"/>
              </a:ext>
            </a:extLst>
          </p:cNvPr>
          <p:cNvSpPr txBox="1"/>
          <p:nvPr/>
        </p:nvSpPr>
        <p:spPr>
          <a:xfrm>
            <a:off x="413255" y="2102941"/>
            <a:ext cx="11975500" cy="2346091"/>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Summary:</a:t>
            </a:r>
          </a:p>
          <a:p>
            <a:pPr algn="l">
              <a:lnSpc>
                <a:spcPts val="3119"/>
              </a:lnSpc>
            </a:pPr>
            <a:r>
              <a:rPr lang="en-US" b="1" dirty="0">
                <a:solidFill>
                  <a:schemeClr val="bg1"/>
                </a:solidFill>
                <a:latin typeface="Codec Pro Bold"/>
                <a:ea typeface="Codec Pro Bold"/>
                <a:cs typeface="Codec Pro Bold"/>
                <a:sym typeface="Codec Pro Bold"/>
              </a:rPr>
              <a:t>Combines YOLOv8, Kalman filters, and ROI calibration for robust object detection, tracking, and analysis.</a:t>
            </a:r>
          </a:p>
          <a:p>
            <a:pPr algn="l">
              <a:lnSpc>
                <a:spcPts val="3119"/>
              </a:lnSpc>
            </a:pPr>
            <a:r>
              <a:rPr lang="en-US" b="1" dirty="0">
                <a:solidFill>
                  <a:schemeClr val="bg1"/>
                </a:solidFill>
                <a:latin typeface="Codec Pro Bold"/>
                <a:ea typeface="Codec Pro Bold"/>
                <a:cs typeface="Codec Pro Bold"/>
                <a:sym typeface="Codec Pro Bold"/>
              </a:rPr>
              <a:t>Enhances safety, efficiency, and operational effectiveness across industries.</a:t>
            </a:r>
          </a:p>
          <a:p>
            <a:pPr algn="l">
              <a:lnSpc>
                <a:spcPts val="3119"/>
              </a:lnSpc>
            </a:pPr>
            <a:r>
              <a:rPr lang="en-US" b="1" dirty="0">
                <a:solidFill>
                  <a:srgbClr val="78FF87"/>
                </a:solidFill>
                <a:latin typeface="Codec Pro Bold"/>
                <a:ea typeface="Codec Pro Bold"/>
                <a:cs typeface="Codec Pro Bold"/>
                <a:sym typeface="Codec Pro Bold"/>
              </a:rPr>
              <a:t>Final Note:</a:t>
            </a:r>
          </a:p>
          <a:p>
            <a:pPr algn="l">
              <a:lnSpc>
                <a:spcPts val="3119"/>
              </a:lnSpc>
            </a:pPr>
            <a:r>
              <a:rPr lang="en-US" b="1" dirty="0">
                <a:solidFill>
                  <a:schemeClr val="bg1"/>
                </a:solidFill>
                <a:latin typeface="Codec Pro Bold"/>
                <a:ea typeface="Codec Pro Bold"/>
                <a:cs typeface="Codec Pro Bold"/>
                <a:sym typeface="Codec Pro Bold"/>
              </a:rPr>
              <a:t>The solution bridges AI innovation with real-world applications, setting a standard for scalable deployments in safety and automation.</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B84DD149-6852-5B51-F18D-853F30E5E40D}"/>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B1589B99-F11C-64FB-7189-6F215D14E81D}"/>
              </a:ext>
            </a:extLst>
          </p:cNvPr>
          <p:cNvSpPr txBox="1"/>
          <p:nvPr/>
        </p:nvSpPr>
        <p:spPr>
          <a:xfrm>
            <a:off x="685800" y="564058"/>
            <a:ext cx="12915900" cy="1538883"/>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Tree>
    <p:extLst>
      <p:ext uri="{BB962C8B-B14F-4D97-AF65-F5344CB8AC3E}">
        <p14:creationId xmlns:p14="http://schemas.microsoft.com/office/powerpoint/2010/main" val="3099108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3F9D21A7-E734-46E3-6753-F35BD43ACE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C84747-078E-520F-7BA0-D77F447CD1EE}"/>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C07E0CB0-6D6D-A6AE-9206-3142328EA56C}"/>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04A3A594-DBD0-2757-E47D-684BA09D55EA}"/>
              </a:ext>
            </a:extLst>
          </p:cNvPr>
          <p:cNvSpPr txBox="1"/>
          <p:nvPr/>
        </p:nvSpPr>
        <p:spPr>
          <a:xfrm>
            <a:off x="933450" y="3455057"/>
            <a:ext cx="2877742" cy="3376886"/>
          </a:xfrm>
          <a:prstGeom prst="rect">
            <a:avLst/>
          </a:prstGeom>
        </p:spPr>
        <p:txBody>
          <a:bodyPr wrap="square"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C0FA4439-22EF-1C6F-2B50-1705D5D8116E}"/>
              </a:ext>
            </a:extLst>
          </p:cNvPr>
          <p:cNvSpPr txBox="1"/>
          <p:nvPr/>
        </p:nvSpPr>
        <p:spPr>
          <a:xfrm>
            <a:off x="1577267" y="4411778"/>
            <a:ext cx="1590108" cy="1559401"/>
          </a:xfrm>
          <a:prstGeom prst="rect">
            <a:avLst/>
          </a:prstGeom>
        </p:spPr>
        <p:txBody>
          <a:bodyPr wrap="square"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11</a:t>
            </a:r>
          </a:p>
        </p:txBody>
      </p:sp>
      <p:sp>
        <p:nvSpPr>
          <p:cNvPr id="6" name="TextBox 6">
            <a:extLst>
              <a:ext uri="{FF2B5EF4-FFF2-40B4-BE49-F238E27FC236}">
                <a16:creationId xmlns:a16="http://schemas.microsoft.com/office/drawing/2014/main" id="{33C3B60B-A4F7-1DC0-4D67-5A270ADBAE50}"/>
              </a:ext>
            </a:extLst>
          </p:cNvPr>
          <p:cNvSpPr txBox="1"/>
          <p:nvPr/>
        </p:nvSpPr>
        <p:spPr>
          <a:xfrm>
            <a:off x="3911844" y="3642337"/>
            <a:ext cx="8678987" cy="1538883"/>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References</a:t>
            </a:r>
          </a:p>
        </p:txBody>
      </p:sp>
      <p:sp>
        <p:nvSpPr>
          <p:cNvPr id="7" name="TextBox 7">
            <a:extLst>
              <a:ext uri="{FF2B5EF4-FFF2-40B4-BE49-F238E27FC236}">
                <a16:creationId xmlns:a16="http://schemas.microsoft.com/office/drawing/2014/main" id="{D6E18625-F2EB-4DD9-5297-1B141A9416CF}"/>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"References"</a:t>
            </a:r>
          </a:p>
        </p:txBody>
      </p:sp>
    </p:spTree>
    <p:extLst>
      <p:ext uri="{BB962C8B-B14F-4D97-AF65-F5344CB8AC3E}">
        <p14:creationId xmlns:p14="http://schemas.microsoft.com/office/powerpoint/2010/main" val="3666385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69307C63-D938-D43B-DB0D-F87E37F07C8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90FB2FA-D447-D1BA-8148-EBF9A97D7A5A}"/>
              </a:ext>
            </a:extLst>
          </p:cNvPr>
          <p:cNvSpPr txBox="1"/>
          <p:nvPr/>
        </p:nvSpPr>
        <p:spPr>
          <a:xfrm>
            <a:off x="413255" y="2102941"/>
            <a:ext cx="11975500" cy="1948547"/>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Technologies:</a:t>
            </a:r>
          </a:p>
          <a:p>
            <a:pPr algn="l">
              <a:lnSpc>
                <a:spcPts val="3119"/>
              </a:lnSpc>
            </a:pPr>
            <a:r>
              <a:rPr lang="en-US" b="1" dirty="0">
                <a:solidFill>
                  <a:schemeClr val="bg1"/>
                </a:solidFill>
                <a:latin typeface="Codec Pro Bold"/>
                <a:ea typeface="Codec Pro Bold"/>
                <a:cs typeface="Codec Pro Bold"/>
                <a:sym typeface="Codec Pro Bold"/>
              </a:rPr>
              <a:t>YOLOv8, Kalman filter, OpenCV, and Python-based libraries.</a:t>
            </a:r>
          </a:p>
          <a:p>
            <a:pPr algn="l">
              <a:lnSpc>
                <a:spcPts val="3119"/>
              </a:lnSpc>
            </a:pPr>
            <a:r>
              <a:rPr lang="en-US" b="1" dirty="0" err="1">
                <a:solidFill>
                  <a:schemeClr val="bg1"/>
                </a:solidFill>
                <a:latin typeface="Codec Pro Bold"/>
                <a:ea typeface="Codec Pro Bold"/>
                <a:cs typeface="Codec Pro Bold"/>
                <a:sym typeface="Codec Pro Bold"/>
              </a:rPr>
              <a:t>Homography</a:t>
            </a:r>
            <a:r>
              <a:rPr lang="en-US" b="1" dirty="0">
                <a:solidFill>
                  <a:schemeClr val="bg1"/>
                </a:solidFill>
                <a:latin typeface="Codec Pro Bold"/>
                <a:ea typeface="Codec Pro Bold"/>
                <a:cs typeface="Codec Pro Bold"/>
                <a:sym typeface="Codec Pro Bold"/>
              </a:rPr>
              <a:t>-based speed estimation tools.</a:t>
            </a:r>
          </a:p>
          <a:p>
            <a:pPr algn="l">
              <a:lnSpc>
                <a:spcPts val="3119"/>
              </a:lnSpc>
            </a:pPr>
            <a:r>
              <a:rPr lang="en-US" b="1" dirty="0">
                <a:solidFill>
                  <a:srgbClr val="78FF87"/>
                </a:solidFill>
                <a:latin typeface="Codec Pro Bold"/>
                <a:ea typeface="Codec Pro Bold"/>
                <a:cs typeface="Codec Pro Bold"/>
                <a:sym typeface="Codec Pro Bold"/>
              </a:rPr>
              <a:t>Research Papers, Articles, or Datasets:</a:t>
            </a:r>
          </a:p>
          <a:p>
            <a:pPr algn="l">
              <a:lnSpc>
                <a:spcPts val="3119"/>
              </a:lnSpc>
            </a:pPr>
            <a:r>
              <a:rPr lang="en-US" b="1" dirty="0">
                <a:solidFill>
                  <a:schemeClr val="bg1"/>
                </a:solidFill>
                <a:latin typeface="Codec Pro Bold"/>
                <a:ea typeface="Codec Pro Bold"/>
                <a:cs typeface="Codec Pro Bold"/>
                <a:sym typeface="Codec Pro Bold"/>
              </a:rPr>
              <a:t>Include relevant sources or links to datasets and tools.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02BA1D2A-8607-7135-63D9-F39EEADD1DC5}"/>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1E0337CC-8070-04B7-2989-FBA8BA8A38F8}"/>
              </a:ext>
            </a:extLst>
          </p:cNvPr>
          <p:cNvSpPr txBox="1"/>
          <p:nvPr/>
        </p:nvSpPr>
        <p:spPr>
          <a:xfrm>
            <a:off x="685800" y="564058"/>
            <a:ext cx="12915900" cy="1538883"/>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Tree>
    <p:extLst>
      <p:ext uri="{BB962C8B-B14F-4D97-AF65-F5344CB8AC3E}">
        <p14:creationId xmlns:p14="http://schemas.microsoft.com/office/powerpoint/2010/main" val="390054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39357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OUTRO</a:t>
            </a:r>
          </a:p>
        </p:txBody>
      </p:sp>
      <p:sp>
        <p:nvSpPr>
          <p:cNvPr id="3" name="TextBox 3"/>
          <p:cNvSpPr txBox="1"/>
          <p:nvPr/>
        </p:nvSpPr>
        <p:spPr>
          <a:xfrm>
            <a:off x="970745" y="4024930"/>
            <a:ext cx="8295102" cy="1173526"/>
          </a:xfrm>
          <a:prstGeom prst="rect">
            <a:avLst/>
          </a:prstGeom>
        </p:spPr>
        <p:txBody>
          <a:bodyPr lIns="0" tIns="0" rIns="0" bIns="0" rtlCol="0" anchor="t">
            <a:spAutoFit/>
          </a:bodyPr>
          <a:lstStyle/>
          <a:p>
            <a:pPr algn="l">
              <a:lnSpc>
                <a:spcPts val="3120"/>
              </a:lnSpc>
            </a:pPr>
            <a:r>
              <a:rPr lang="en-US" sz="2400" dirty="0">
                <a:solidFill>
                  <a:srgbClr val="FFFFFF"/>
                </a:solidFill>
                <a:latin typeface="Codec Pro"/>
                <a:ea typeface="Codec Pro"/>
                <a:cs typeface="Codec Pro"/>
                <a:sym typeface="Codec Pro"/>
              </a:rPr>
              <a:t>"We look forward to your feedback and are excited to discuss how our solution can make an impactful difference in diverse industries."</a:t>
            </a:r>
          </a:p>
        </p:txBody>
      </p:sp>
      <p:sp>
        <p:nvSpPr>
          <p:cNvPr id="5" name="Freeform 5"/>
          <p:cNvSpPr/>
          <p:nvPr/>
        </p:nvSpPr>
        <p:spPr>
          <a:xfrm>
            <a:off x="8350146" y="2723315"/>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sp>
      <p:sp>
        <p:nvSpPr>
          <p:cNvPr id="7" name="TextBox 7"/>
          <p:cNvSpPr txBox="1"/>
          <p:nvPr/>
        </p:nvSpPr>
        <p:spPr>
          <a:xfrm>
            <a:off x="1028700" y="7552966"/>
            <a:ext cx="16230600" cy="1756891"/>
          </a:xfrm>
          <a:prstGeom prst="rect">
            <a:avLst/>
          </a:prstGeom>
        </p:spPr>
        <p:txBody>
          <a:bodyPr lIns="0" tIns="0" rIns="0" bIns="0" rtlCol="0" anchor="t">
            <a:spAutoFit/>
          </a:bodyPr>
          <a:lstStyle/>
          <a:p>
            <a:pPr marL="0" lvl="0" indent="0" algn="l">
              <a:lnSpc>
                <a:spcPts val="13724"/>
              </a:lnSpc>
              <a:spcBef>
                <a:spcPct val="0"/>
              </a:spcBef>
            </a:pPr>
            <a:r>
              <a:rPr lang="en-US" sz="10557" b="1" u="none" strike="noStrike" dirty="0">
                <a:solidFill>
                  <a:srgbClr val="FFFFFF"/>
                </a:solidFill>
                <a:latin typeface="Anantason UltraExpanded Bold"/>
                <a:ea typeface="Anantason UltraExpanded Bold"/>
                <a:cs typeface="Anantason UltraExpanded Bold"/>
                <a:sym typeface="Anantason UltraExpanded Bold"/>
              </a:rPr>
              <a:t>HAPPY </a:t>
            </a:r>
            <a:r>
              <a:rPr lang="en-US" sz="10557" b="1" u="none" strike="noStrike" dirty="0" err="1">
                <a:solidFill>
                  <a:srgbClr val="FFFFFF"/>
                </a:solidFill>
                <a:latin typeface="Anantason UltraExpanded Bold"/>
                <a:ea typeface="Anantason UltraExpanded Bold"/>
                <a:cs typeface="Anantason UltraExpanded Bold"/>
                <a:sym typeface="Anantason UltraExpanded Bold"/>
              </a:rPr>
              <a:t>VisionING</a:t>
            </a:r>
            <a:r>
              <a:rPr lang="en-US" sz="10557" b="1" u="none" strike="noStrike" dirty="0">
                <a:solidFill>
                  <a:schemeClr val="bg1"/>
                </a:solidFill>
                <a:latin typeface="Anantason UltraExpanded Bold"/>
                <a:ea typeface="Anantason UltraExpanded Bold"/>
                <a:cs typeface="Anantason UltraExpanded Bold"/>
                <a:sym typeface="Anantason UltraExpanded Bold"/>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0452985" y="1195314"/>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sp>
      <p:sp>
        <p:nvSpPr>
          <p:cNvPr id="4" name="TextBox 4"/>
          <p:cNvSpPr txBox="1"/>
          <p:nvPr/>
        </p:nvSpPr>
        <p:spPr>
          <a:xfrm>
            <a:off x="1028700" y="3235319"/>
            <a:ext cx="10276648" cy="1788951"/>
          </a:xfrm>
          <a:prstGeom prst="rect">
            <a:avLst/>
          </a:prstGeom>
        </p:spPr>
        <p:txBody>
          <a:bodyPr lIns="0" tIns="0" rIns="0" bIns="0" rtlCol="0" anchor="t">
            <a:spAutoFit/>
          </a:bodyPr>
          <a:lstStyle/>
          <a:p>
            <a:pPr marL="0" lvl="0" indent="0" algn="l">
              <a:lnSpc>
                <a:spcPts val="6834"/>
              </a:lnSpc>
            </a:pPr>
            <a:r>
              <a:rPr lang="en-US" sz="6834" b="1" dirty="0">
                <a:solidFill>
                  <a:srgbClr val="78FF87"/>
                </a:solidFill>
                <a:latin typeface="Anantason UltraExpanded Bold"/>
                <a:ea typeface="Anantason UltraExpanded Bold"/>
                <a:cs typeface="Anantason UltraExpanded Bold"/>
                <a:sym typeface="Anantason UltraExpanded Bold"/>
              </a:rPr>
              <a:t>THANK</a:t>
            </a:r>
          </a:p>
          <a:p>
            <a:pPr marL="0" lvl="0" indent="0" algn="l">
              <a:lnSpc>
                <a:spcPts val="6834"/>
              </a:lnSpc>
            </a:pPr>
            <a:r>
              <a:rPr lang="en-US" sz="6834" b="1" dirty="0">
                <a:solidFill>
                  <a:srgbClr val="78FF87"/>
                </a:solidFill>
                <a:latin typeface="Anantason UltraExpanded Bold"/>
                <a:ea typeface="Anantason UltraExpanded Bold"/>
                <a:cs typeface="Anantason UltraExpanded Bold"/>
                <a:sym typeface="Anantason UltraExpanded Bold"/>
              </a:rPr>
              <a:t>YOU</a:t>
            </a:r>
          </a:p>
        </p:txBody>
      </p:sp>
      <p:sp>
        <p:nvSpPr>
          <p:cNvPr id="6" name="TextBox 6"/>
          <p:cNvSpPr txBox="1"/>
          <p:nvPr/>
        </p:nvSpPr>
        <p:spPr>
          <a:xfrm>
            <a:off x="409862" y="5713120"/>
            <a:ext cx="9406164" cy="1538883"/>
          </a:xfrm>
          <a:prstGeom prst="rect">
            <a:avLst/>
          </a:prstGeom>
        </p:spPr>
        <p:txBody>
          <a:bodyPr wrap="square" lIns="0" tIns="0" rIns="0" bIns="0" rtlCol="0" anchor="t">
            <a:spAutoFit/>
          </a:bodyPr>
          <a:lstStyle/>
          <a:p>
            <a:pPr>
              <a:lnSpc>
                <a:spcPts val="3000"/>
              </a:lnSpc>
            </a:pPr>
            <a:r>
              <a:rPr lang="en-US" sz="2500" b="1" dirty="0">
                <a:solidFill>
                  <a:srgbClr val="FFFFFF"/>
                </a:solidFill>
                <a:latin typeface="Codec Pro Bold"/>
                <a:ea typeface="Codec Pro Bold"/>
                <a:cs typeface="Codec Pro Bold"/>
                <a:sym typeface="Codec Pro Bold"/>
              </a:rPr>
              <a:t>"We appreciate your time and attention to our presentation. </a:t>
            </a:r>
            <a:r>
              <a:rPr lang="en-US" sz="2500" b="1" dirty="0" err="1">
                <a:solidFill>
                  <a:srgbClr val="FFFFFF"/>
                </a:solidFill>
                <a:latin typeface="Codec Pro Bold"/>
                <a:ea typeface="Codec Pro Bold"/>
                <a:cs typeface="Codec Pro Bold"/>
                <a:sym typeface="Codec Pro Bold"/>
              </a:rPr>
              <a:t>VisionAI</a:t>
            </a:r>
            <a:r>
              <a:rPr lang="en-US" sz="2500" b="1" dirty="0">
                <a:solidFill>
                  <a:srgbClr val="FFFFFF"/>
                </a:solidFill>
                <a:latin typeface="Codec Pro Bold"/>
                <a:ea typeface="Codec Pro Bold"/>
                <a:cs typeface="Codec Pro Bold"/>
                <a:sym typeface="Codec Pro Bold"/>
              </a:rPr>
              <a:t> is our commitment to using cutting-edge AI technology to tackle real-world challenges in safety, quality, and efficiency."</a:t>
            </a:r>
          </a:p>
        </p:txBody>
      </p:sp>
      <p:pic>
        <p:nvPicPr>
          <p:cNvPr id="10" name="Picture 9">
            <a:extLst>
              <a:ext uri="{FF2B5EF4-FFF2-40B4-BE49-F238E27FC236}">
                <a16:creationId xmlns:a16="http://schemas.microsoft.com/office/drawing/2014/main" id="{6B5D42F5-1730-95A2-92EF-FFAEFEC876A4}"/>
              </a:ext>
            </a:extLst>
          </p:cNvPr>
          <p:cNvPicPr>
            <a:picLocks noChangeAspect="1"/>
          </p:cNvPicPr>
          <p:nvPr/>
        </p:nvPicPr>
        <p:blipFill>
          <a:blip r:embed="rId5">
            <a:extLst>
              <a:ext uri="{28A0092B-C50C-407E-A947-70E740481C1C}">
                <a14:useLocalDpi xmlns:a14="http://schemas.microsoft.com/office/drawing/2010/main" val="0"/>
              </a:ext>
            </a:extLst>
          </a:blip>
          <a:srcRect l="18541" t="23691" r="21555" b="23923"/>
          <a:stretch/>
        </p:blipFill>
        <p:spPr>
          <a:xfrm>
            <a:off x="877840" y="866837"/>
            <a:ext cx="1818565" cy="1590321"/>
          </a:xfrm>
          <a:prstGeom prst="roundRect">
            <a:avLst>
              <a:gd name="adj" fmla="val 39956"/>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11A090B2-D941-3356-0816-71A83C72A54A}"/>
              </a:ext>
            </a:extLst>
          </p:cNvPr>
          <p:cNvPicPr>
            <a:picLocks noChangeAspect="1"/>
          </p:cNvPicPr>
          <p:nvPr/>
        </p:nvPicPr>
        <p:blipFill>
          <a:blip r:embed="rId2">
            <a:extLst>
              <a:ext uri="{28A0092B-C50C-407E-A947-70E740481C1C}">
                <a14:useLocalDpi xmlns:a14="http://schemas.microsoft.com/office/drawing/2010/main" val="0"/>
              </a:ext>
            </a:extLst>
          </a:blip>
          <a:srcRect l="10400" t="-295" r="12162" b="30945"/>
          <a:stretch/>
        </p:blipFill>
        <p:spPr>
          <a:xfrm>
            <a:off x="1192585" y="3881657"/>
            <a:ext cx="1486835" cy="1424070"/>
          </a:xfrm>
          <a:prstGeom prst="ellipse">
            <a:avLst/>
          </a:prstGeom>
        </p:spPr>
      </p:pic>
      <p:sp>
        <p:nvSpPr>
          <p:cNvPr id="2" name="Freeform 2"/>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558535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5"/>
            <a:stretch>
              <a:fillRect/>
            </a:stretch>
          </a:blipFill>
        </p:spPr>
      </p:sp>
      <p:sp>
        <p:nvSpPr>
          <p:cNvPr id="4" name="TextBox 4"/>
          <p:cNvSpPr txBox="1"/>
          <p:nvPr/>
        </p:nvSpPr>
        <p:spPr>
          <a:xfrm>
            <a:off x="1028700" y="904908"/>
            <a:ext cx="4245843" cy="771525"/>
          </a:xfrm>
          <a:prstGeom prst="rect">
            <a:avLst/>
          </a:prstGeom>
        </p:spPr>
        <p:txBody>
          <a:bodyPr lIns="0" tIns="0" rIns="0" bIns="0" rtlCol="0" anchor="t">
            <a:spAutoFit/>
          </a:bodyPr>
          <a:lstStyle/>
          <a:p>
            <a:pPr marL="0" lvl="0" indent="0" algn="l">
              <a:lnSpc>
                <a:spcPts val="6000"/>
              </a:lnSpc>
              <a:spcBef>
                <a:spcPct val="0"/>
              </a:spcBef>
            </a:pPr>
            <a:r>
              <a:rPr lang="en-US" sz="5000" b="1" dirty="0">
                <a:solidFill>
                  <a:srgbClr val="78FF87"/>
                </a:solidFill>
                <a:latin typeface="Anantason UltraExpanded Bold"/>
                <a:ea typeface="Anantason UltraExpanded Bold"/>
                <a:cs typeface="Anantason UltraExpanded Bold"/>
                <a:sym typeface="Anantason UltraExpanded Bold"/>
              </a:rPr>
              <a:t>THE TEAM</a:t>
            </a:r>
          </a:p>
        </p:txBody>
      </p:sp>
      <p:sp>
        <p:nvSpPr>
          <p:cNvPr id="5" name="TextBox 5"/>
          <p:cNvSpPr txBox="1"/>
          <p:nvPr/>
        </p:nvSpPr>
        <p:spPr>
          <a:xfrm>
            <a:off x="1028700" y="1967794"/>
            <a:ext cx="12185873" cy="1038225"/>
          </a:xfrm>
          <a:prstGeom prst="rect">
            <a:avLst/>
          </a:prstGeom>
        </p:spPr>
        <p:txBody>
          <a:bodyPr lIns="0" tIns="0" rIns="0" bIns="0" rtlCol="0" anchor="t">
            <a:spAutoFit/>
          </a:bodyPr>
          <a:lstStyle/>
          <a:p>
            <a:pPr algn="l">
              <a:lnSpc>
                <a:spcPts val="2640"/>
              </a:lnSpc>
              <a:spcBef>
                <a:spcPct val="0"/>
              </a:spcBef>
            </a:pPr>
            <a:r>
              <a:rPr lang="en-US" sz="2200">
                <a:solidFill>
                  <a:srgbClr val="FFFFFF"/>
                </a:solidFill>
                <a:latin typeface="Codec Pro"/>
                <a:ea typeface="Codec Pro"/>
                <a:cs typeface="Codec Pro"/>
                <a:sym typeface="Codec Pro"/>
              </a:rPr>
              <a:t>Welcome to the Artificial Neural Network Conference 2023! We are excited to introduce you to our amazing team of organizers, speakers and volunteers who are working hard to make this event a success.Here are some of their names and positions, along with a brief bio.</a:t>
            </a:r>
          </a:p>
        </p:txBody>
      </p:sp>
      <p:sp>
        <p:nvSpPr>
          <p:cNvPr id="7" name="TextBox 7"/>
          <p:cNvSpPr txBox="1"/>
          <p:nvPr/>
        </p:nvSpPr>
        <p:spPr>
          <a:xfrm>
            <a:off x="11377293" y="3776733"/>
            <a:ext cx="5303120" cy="1974900"/>
          </a:xfrm>
          <a:prstGeom prst="rect">
            <a:avLst/>
          </a:prstGeom>
        </p:spPr>
        <p:txBody>
          <a:bodyPr lIns="0" tIns="0" rIns="0" bIns="0" rtlCol="0" anchor="t">
            <a:spAutoFit/>
          </a:bodyPr>
          <a:lstStyle/>
          <a:p>
            <a:pPr algn="l">
              <a:lnSpc>
                <a:spcPts val="1440"/>
              </a:lnSpc>
            </a:pPr>
            <a:r>
              <a:rPr lang="en-US" sz="1200" b="1" dirty="0">
                <a:solidFill>
                  <a:srgbClr val="78FF87"/>
                </a:solidFill>
                <a:latin typeface="Anantason UltraExpanded Bold"/>
                <a:ea typeface="Anantason UltraExpanded Bold"/>
                <a:cs typeface="Anantason UltraExpanded Bold"/>
                <a:sym typeface="Anantason UltraExpanded Bold"/>
              </a:rPr>
              <a:t>Pranjal Dubey,</a:t>
            </a:r>
          </a:p>
          <a:p>
            <a:pPr algn="l">
              <a:lnSpc>
                <a:spcPts val="1440"/>
              </a:lnSpc>
            </a:pPr>
            <a:r>
              <a:rPr lang="en-US" sz="1200" dirty="0">
                <a:solidFill>
                  <a:srgbClr val="FFFFFF"/>
                </a:solidFill>
                <a:latin typeface="Anantason UltraExpanded"/>
                <a:ea typeface="Anantason UltraExpanded"/>
                <a:cs typeface="Anantason UltraExpanded"/>
                <a:sym typeface="Anantason UltraExpanded"/>
              </a:rPr>
              <a:t>Team Member</a:t>
            </a:r>
          </a:p>
          <a:p>
            <a:pPr algn="l">
              <a:lnSpc>
                <a:spcPts val="1440"/>
              </a:lnSpc>
            </a:pPr>
            <a:endParaRPr lang="en-US" sz="1200" dirty="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dirty="0">
                <a:solidFill>
                  <a:srgbClr val="FFFFFF"/>
                </a:solidFill>
                <a:latin typeface="Codec Pro"/>
                <a:ea typeface="Codec Pro"/>
                <a:cs typeface="Codec Pro"/>
                <a:sym typeface="Codec Pro"/>
              </a:rPr>
              <a:t>Key Responsibilities:</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Implementing Kalman filter for tracking object trajectories and assigning IDs.</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Integrating object detection outputs with tracking algorithms.</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Working on ROI calibration and </a:t>
            </a:r>
            <a:r>
              <a:rPr lang="en-US" sz="1200" dirty="0" err="1">
                <a:solidFill>
                  <a:srgbClr val="FFFFFF"/>
                </a:solidFill>
                <a:latin typeface="Codec Pro"/>
                <a:ea typeface="Codec Pro"/>
                <a:cs typeface="Codec Pro"/>
                <a:sym typeface="Codec Pro"/>
              </a:rPr>
              <a:t>homography</a:t>
            </a:r>
            <a:r>
              <a:rPr lang="en-US" sz="1200" dirty="0">
                <a:solidFill>
                  <a:srgbClr val="FFFFFF"/>
                </a:solidFill>
                <a:latin typeface="Codec Pro"/>
                <a:ea typeface="Codec Pro"/>
                <a:cs typeface="Codec Pro"/>
                <a:sym typeface="Codec Pro"/>
              </a:rPr>
              <a:t> for speed estimation.</a:t>
            </a:r>
          </a:p>
          <a:p>
            <a:pPr algn="l">
              <a:lnSpc>
                <a:spcPts val="1440"/>
              </a:lnSpc>
              <a:spcBef>
                <a:spcPct val="0"/>
              </a:spcBef>
            </a:pPr>
            <a:r>
              <a:rPr lang="en-US" sz="1200" dirty="0">
                <a:solidFill>
                  <a:srgbClr val="FFFFFF"/>
                </a:solidFill>
                <a:latin typeface="Codec Pro"/>
                <a:ea typeface="Codec Pro"/>
                <a:cs typeface="Codec Pro"/>
                <a:sym typeface="Codec Pro"/>
              </a:rPr>
              <a:t>Skills to Focus On:</a:t>
            </a:r>
          </a:p>
          <a:p>
            <a:pPr algn="l">
              <a:lnSpc>
                <a:spcPts val="1440"/>
              </a:lnSpc>
              <a:spcBef>
                <a:spcPct val="0"/>
              </a:spcBef>
            </a:pPr>
            <a:r>
              <a:rPr lang="en-US" sz="1200" dirty="0">
                <a:solidFill>
                  <a:srgbClr val="FFFFFF"/>
                </a:solidFill>
                <a:latin typeface="Codec Pro"/>
                <a:ea typeface="Codec Pro"/>
                <a:cs typeface="Codec Pro"/>
                <a:sym typeface="Codec Pro"/>
              </a:rPr>
              <a:t>OpenCV, Kalman filter implementation, </a:t>
            </a:r>
            <a:r>
              <a:rPr lang="en-US" sz="1200" dirty="0" err="1">
                <a:solidFill>
                  <a:srgbClr val="FFFFFF"/>
                </a:solidFill>
                <a:latin typeface="Codec Pro"/>
                <a:ea typeface="Codec Pro"/>
                <a:cs typeface="Codec Pro"/>
                <a:sym typeface="Codec Pro"/>
              </a:rPr>
              <a:t>homography</a:t>
            </a:r>
            <a:r>
              <a:rPr lang="en-US" sz="1200" dirty="0">
                <a:solidFill>
                  <a:srgbClr val="FFFFFF"/>
                </a:solidFill>
                <a:latin typeface="Codec Pro"/>
                <a:ea typeface="Codec Pro"/>
                <a:cs typeface="Codec Pro"/>
                <a:sym typeface="Codec Pro"/>
              </a:rPr>
              <a:t>, and distance calculations.</a:t>
            </a:r>
          </a:p>
        </p:txBody>
      </p:sp>
      <p:sp>
        <p:nvSpPr>
          <p:cNvPr id="10" name="TextBox 10"/>
          <p:cNvSpPr txBox="1"/>
          <p:nvPr/>
        </p:nvSpPr>
        <p:spPr>
          <a:xfrm>
            <a:off x="3146144" y="3776733"/>
            <a:ext cx="5693056" cy="1795363"/>
          </a:xfrm>
          <a:prstGeom prst="rect">
            <a:avLst/>
          </a:prstGeom>
        </p:spPr>
        <p:txBody>
          <a:bodyPr wrap="square" lIns="0" tIns="0" rIns="0" bIns="0" rtlCol="0" anchor="t">
            <a:spAutoFit/>
          </a:bodyPr>
          <a:lstStyle/>
          <a:p>
            <a:pPr algn="l">
              <a:lnSpc>
                <a:spcPts val="1440"/>
              </a:lnSpc>
              <a:spcBef>
                <a:spcPct val="0"/>
              </a:spcBef>
            </a:pPr>
            <a:r>
              <a:rPr lang="en-US" sz="1200" b="1" dirty="0">
                <a:solidFill>
                  <a:srgbClr val="78FF87"/>
                </a:solidFill>
                <a:latin typeface="Anantason UltraExpanded Bold"/>
                <a:ea typeface="Anantason UltraExpanded Bold"/>
                <a:cs typeface="Anantason UltraExpanded Bold"/>
                <a:sym typeface="Anantason UltraExpanded Bold"/>
              </a:rPr>
              <a:t>Surya, Verma </a:t>
            </a:r>
          </a:p>
          <a:p>
            <a:pPr algn="l">
              <a:lnSpc>
                <a:spcPts val="1440"/>
              </a:lnSpc>
              <a:spcBef>
                <a:spcPct val="0"/>
              </a:spcBef>
            </a:pPr>
            <a:r>
              <a:rPr lang="en-US" sz="1200" dirty="0">
                <a:solidFill>
                  <a:srgbClr val="FFFFFF"/>
                </a:solidFill>
                <a:latin typeface="Anantason UltraExpanded"/>
                <a:ea typeface="Anantason UltraExpanded"/>
                <a:cs typeface="Anantason UltraExpanded"/>
                <a:sym typeface="Anantason UltraExpanded"/>
              </a:rPr>
              <a:t>Team Member</a:t>
            </a:r>
          </a:p>
          <a:p>
            <a:pPr algn="l">
              <a:lnSpc>
                <a:spcPts val="1440"/>
              </a:lnSpc>
              <a:spcBef>
                <a:spcPct val="0"/>
              </a:spcBef>
            </a:pPr>
            <a:endParaRPr lang="en-US" sz="1200" dirty="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dirty="0">
                <a:solidFill>
                  <a:srgbClr val="FFFFFF"/>
                </a:solidFill>
                <a:latin typeface="Codec Pro"/>
                <a:ea typeface="Codec Pro"/>
                <a:cs typeface="Codec Pro"/>
                <a:sym typeface="Codec Pro"/>
              </a:rPr>
              <a:t>Key Responsibilities:</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Fine-tuning the YOLOv8 model for object detection.</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Handling dataset preparation, including annotation and augmentation.</a:t>
            </a:r>
          </a:p>
          <a:p>
            <a:pPr marL="171450" indent="-171450" algn="l">
              <a:lnSpc>
                <a:spcPts val="1440"/>
              </a:lnSpc>
              <a:spcBef>
                <a:spcPct val="0"/>
              </a:spcBef>
              <a:buFont typeface="Arial" panose="020B0604020202020204" pitchFamily="34" charset="0"/>
              <a:buChar char="•"/>
            </a:pPr>
            <a:r>
              <a:rPr lang="en-US" sz="1200" dirty="0">
                <a:solidFill>
                  <a:srgbClr val="FFFFFF"/>
                </a:solidFill>
                <a:latin typeface="Codec Pro"/>
                <a:ea typeface="Codec Pro"/>
                <a:cs typeface="Codec Pro"/>
                <a:sym typeface="Codec Pro"/>
              </a:rPr>
              <a:t>Optimizing model performance and evaluating metrics like precision, recall, and inference speed.</a:t>
            </a:r>
          </a:p>
          <a:p>
            <a:pPr algn="l">
              <a:lnSpc>
                <a:spcPts val="1440"/>
              </a:lnSpc>
              <a:spcBef>
                <a:spcPct val="0"/>
              </a:spcBef>
            </a:pPr>
            <a:r>
              <a:rPr lang="en-US" sz="1200" dirty="0">
                <a:solidFill>
                  <a:srgbClr val="FFFFFF"/>
                </a:solidFill>
                <a:latin typeface="Codec Pro"/>
                <a:ea typeface="Codec Pro"/>
                <a:cs typeface="Codec Pro"/>
                <a:sym typeface="Codec Pro"/>
              </a:rPr>
              <a:t>Skills to Focus On: </a:t>
            </a:r>
          </a:p>
          <a:p>
            <a:pPr algn="l">
              <a:lnSpc>
                <a:spcPts val="1440"/>
              </a:lnSpc>
              <a:spcBef>
                <a:spcPct val="0"/>
              </a:spcBef>
            </a:pPr>
            <a:r>
              <a:rPr lang="en-US" sz="1200" dirty="0">
                <a:solidFill>
                  <a:srgbClr val="FFFFFF"/>
                </a:solidFill>
                <a:latin typeface="Codec Pro"/>
                <a:ea typeface="Codec Pro"/>
                <a:cs typeface="Codec Pro"/>
                <a:sym typeface="Codec Pro"/>
              </a:rPr>
              <a:t>Python, TensorFlow/</a:t>
            </a:r>
            <a:r>
              <a:rPr lang="en-US" sz="1200" dirty="0" err="1">
                <a:solidFill>
                  <a:srgbClr val="FFFFFF"/>
                </a:solidFill>
                <a:latin typeface="Codec Pro"/>
                <a:ea typeface="Codec Pro"/>
                <a:cs typeface="Codec Pro"/>
                <a:sym typeface="Codec Pro"/>
              </a:rPr>
              <a:t>PyTorch</a:t>
            </a:r>
            <a:r>
              <a:rPr lang="en-US" sz="1200" dirty="0">
                <a:solidFill>
                  <a:srgbClr val="FFFFFF"/>
                </a:solidFill>
                <a:latin typeface="Codec Pro"/>
                <a:ea typeface="Codec Pro"/>
                <a:cs typeface="Codec Pro"/>
                <a:sym typeface="Codec Pro"/>
              </a:rPr>
              <a:t>, YOLOv8 architecture, data preprocessing.</a:t>
            </a:r>
          </a:p>
        </p:txBody>
      </p:sp>
      <p:sp>
        <p:nvSpPr>
          <p:cNvPr id="11" name="TextBox 11"/>
          <p:cNvSpPr txBox="1"/>
          <p:nvPr/>
        </p:nvSpPr>
        <p:spPr>
          <a:xfrm>
            <a:off x="3146144" y="5824608"/>
            <a:ext cx="5203246" cy="2154436"/>
          </a:xfrm>
          <a:prstGeom prst="rect">
            <a:avLst/>
          </a:prstGeom>
        </p:spPr>
        <p:txBody>
          <a:bodyPr lIns="0" tIns="0" rIns="0" bIns="0" rtlCol="0" anchor="t">
            <a:spAutoFit/>
          </a:bodyPr>
          <a:lstStyle/>
          <a:p>
            <a:pPr marL="0" lvl="0" indent="0" algn="l">
              <a:lnSpc>
                <a:spcPts val="1440"/>
              </a:lnSpc>
              <a:spcBef>
                <a:spcPct val="0"/>
              </a:spcBef>
            </a:pPr>
            <a:r>
              <a:rPr lang="en-US" sz="1200" b="1" u="none" strike="noStrike" dirty="0">
                <a:solidFill>
                  <a:srgbClr val="78FF87"/>
                </a:solidFill>
                <a:latin typeface="Anantason UltraExpanded Bold"/>
                <a:ea typeface="Anantason UltraExpanded Bold"/>
                <a:cs typeface="Anantason UltraExpanded Bold"/>
                <a:sym typeface="Anantason UltraExpanded Bold"/>
              </a:rPr>
              <a:t>Mayank Pandey, </a:t>
            </a:r>
          </a:p>
          <a:p>
            <a:pPr marL="0" lvl="0" indent="0" algn="l">
              <a:lnSpc>
                <a:spcPts val="1440"/>
              </a:lnSpc>
              <a:spcBef>
                <a:spcPct val="0"/>
              </a:spcBef>
            </a:pPr>
            <a:r>
              <a:rPr lang="en-US" sz="1200" u="none" strike="noStrike" dirty="0">
                <a:solidFill>
                  <a:srgbClr val="FFFFFF"/>
                </a:solidFill>
                <a:latin typeface="Anantason UltraExpanded"/>
                <a:ea typeface="Anantason UltraExpanded"/>
                <a:cs typeface="Anantason UltraExpanded"/>
                <a:sym typeface="Anantason UltraExpanded"/>
              </a:rPr>
              <a:t>Team Leader</a:t>
            </a:r>
          </a:p>
          <a:p>
            <a:pPr marL="0" lvl="0" indent="0" algn="l">
              <a:lnSpc>
                <a:spcPts val="1440"/>
              </a:lnSpc>
              <a:spcBef>
                <a:spcPct val="0"/>
              </a:spcBef>
            </a:pPr>
            <a:endParaRPr lang="en-US" sz="1200" u="none" strike="noStrike" dirty="0">
              <a:solidFill>
                <a:srgbClr val="FFFFFF"/>
              </a:solidFill>
              <a:latin typeface="Anantason UltraExpanded"/>
              <a:ea typeface="Anantason UltraExpanded"/>
              <a:cs typeface="Anantason UltraExpanded"/>
              <a:sym typeface="Anantason UltraExpanded"/>
            </a:endParaRPr>
          </a:p>
          <a:p>
            <a:pPr marL="0" lvl="0" indent="0" algn="l">
              <a:lnSpc>
                <a:spcPts val="1440"/>
              </a:lnSpc>
              <a:spcBef>
                <a:spcPct val="0"/>
              </a:spcBef>
            </a:pPr>
            <a:r>
              <a:rPr lang="en-US" sz="1200" u="none" strike="noStrike" dirty="0">
                <a:solidFill>
                  <a:srgbClr val="FFFFFF"/>
                </a:solidFill>
                <a:latin typeface="Codec Pro"/>
                <a:ea typeface="Codec Pro"/>
                <a:cs typeface="Codec Pro"/>
                <a:sym typeface="Codec Pro"/>
              </a:rPr>
              <a:t>Key Responsibilities:</a:t>
            </a:r>
          </a:p>
          <a:p>
            <a:pPr marL="171450" lvl="0" indent="-171450" algn="l">
              <a:lnSpc>
                <a:spcPts val="1440"/>
              </a:lnSpc>
              <a:spcBef>
                <a:spcPct val="0"/>
              </a:spcBef>
              <a:buFont typeface="Arial" panose="020B0604020202020204" pitchFamily="34" charset="0"/>
              <a:buChar char="•"/>
            </a:pPr>
            <a:r>
              <a:rPr lang="en-US" sz="1200" u="none" strike="noStrike" dirty="0">
                <a:solidFill>
                  <a:srgbClr val="FFFFFF"/>
                </a:solidFill>
                <a:latin typeface="Codec Pro"/>
                <a:ea typeface="Codec Pro"/>
                <a:cs typeface="Codec Pro"/>
                <a:sym typeface="Codec Pro"/>
              </a:rPr>
              <a:t>Setting up and testing the end-to-end system (object detection, tracking, and behavior analysis).</a:t>
            </a:r>
          </a:p>
          <a:p>
            <a:pPr marL="171450" lvl="0" indent="-171450" algn="l">
              <a:lnSpc>
                <a:spcPts val="1440"/>
              </a:lnSpc>
              <a:spcBef>
                <a:spcPct val="0"/>
              </a:spcBef>
              <a:buFont typeface="Arial" panose="020B0604020202020204" pitchFamily="34" charset="0"/>
              <a:buChar char="•"/>
            </a:pPr>
            <a:r>
              <a:rPr lang="en-US" sz="1200" u="none" strike="noStrike" dirty="0">
                <a:solidFill>
                  <a:srgbClr val="FFFFFF"/>
                </a:solidFill>
                <a:latin typeface="Codec Pro"/>
                <a:ea typeface="Codec Pro"/>
                <a:cs typeface="Codec Pro"/>
                <a:sym typeface="Codec Pro"/>
              </a:rPr>
              <a:t>Implementing system optimizations for edge devices or real-time processing.</a:t>
            </a:r>
          </a:p>
          <a:p>
            <a:pPr marL="171450" lvl="0" indent="-171450" algn="l">
              <a:lnSpc>
                <a:spcPts val="1440"/>
              </a:lnSpc>
              <a:spcBef>
                <a:spcPct val="0"/>
              </a:spcBef>
              <a:buFont typeface="Arial" panose="020B0604020202020204" pitchFamily="34" charset="0"/>
              <a:buChar char="•"/>
            </a:pPr>
            <a:r>
              <a:rPr lang="en-US" sz="1200" u="none" strike="noStrike" dirty="0">
                <a:solidFill>
                  <a:srgbClr val="FFFFFF"/>
                </a:solidFill>
                <a:latin typeface="Codec Pro"/>
                <a:ea typeface="Codec Pro"/>
                <a:cs typeface="Codec Pro"/>
                <a:sym typeface="Codec Pro"/>
              </a:rPr>
              <a:t>Preparing visuals, results, and a demonstration video for submission.</a:t>
            </a:r>
          </a:p>
          <a:p>
            <a:pPr marL="0" lvl="0" indent="0" algn="l">
              <a:lnSpc>
                <a:spcPts val="1440"/>
              </a:lnSpc>
              <a:spcBef>
                <a:spcPct val="0"/>
              </a:spcBef>
            </a:pPr>
            <a:r>
              <a:rPr lang="en-US" sz="1200" u="none" strike="noStrike" dirty="0">
                <a:solidFill>
                  <a:srgbClr val="FFFFFF"/>
                </a:solidFill>
                <a:latin typeface="Codec Pro"/>
                <a:ea typeface="Codec Pro"/>
                <a:cs typeface="Codec Pro"/>
                <a:sym typeface="Codec Pro"/>
              </a:rPr>
              <a:t>Skills to Focus </a:t>
            </a:r>
          </a:p>
          <a:p>
            <a:pPr marL="0" lvl="0" indent="0" algn="l">
              <a:lnSpc>
                <a:spcPts val="1440"/>
              </a:lnSpc>
              <a:spcBef>
                <a:spcPct val="0"/>
              </a:spcBef>
            </a:pPr>
            <a:r>
              <a:rPr lang="en-US" sz="1200" u="none" strike="noStrike" dirty="0">
                <a:solidFill>
                  <a:srgbClr val="FFFFFF"/>
                </a:solidFill>
                <a:latin typeface="Codec Pro"/>
                <a:ea typeface="Codec Pro"/>
                <a:cs typeface="Codec Pro"/>
                <a:sym typeface="Codec Pro"/>
              </a:rPr>
              <a:t>On: Python scripting, system deployment, edge device optimization (e.g., NVIDIA Jetson or Snapdragon).</a:t>
            </a:r>
          </a:p>
        </p:txBody>
      </p:sp>
      <p:sp>
        <p:nvSpPr>
          <p:cNvPr id="15" name="TextBox 15"/>
          <p:cNvSpPr txBox="1"/>
          <p:nvPr/>
        </p:nvSpPr>
        <p:spPr>
          <a:xfrm>
            <a:off x="1061464" y="3780646"/>
            <a:ext cx="1749075" cy="2162175"/>
          </a:xfrm>
          <a:prstGeom prst="rect">
            <a:avLst/>
          </a:prstGeom>
        </p:spPr>
        <p:txBody>
          <a:bodyPr lIns="0" tIns="0" rIns="0" bIns="0" rtlCol="0" anchor="t">
            <a:spAutoFit/>
          </a:bodyPr>
          <a:lstStyle/>
          <a:p>
            <a:pPr algn="ctr">
              <a:lnSpc>
                <a:spcPts val="17073"/>
              </a:lnSpc>
              <a:spcBef>
                <a:spcPct val="0"/>
              </a:spcBef>
            </a:pPr>
            <a:r>
              <a:rPr lang="en-US" sz="14227" dirty="0">
                <a:solidFill>
                  <a:srgbClr val="78FF87"/>
                </a:solidFill>
                <a:latin typeface="Anantason UltraExpanded Thin"/>
                <a:ea typeface="Anantason UltraExpanded Thin"/>
                <a:cs typeface="Anantason UltraExpanded Thin"/>
                <a:sym typeface="Anantason UltraExpanded Thin"/>
              </a:rPr>
              <a:t>O</a:t>
            </a:r>
          </a:p>
        </p:txBody>
      </p:sp>
      <p:sp>
        <p:nvSpPr>
          <p:cNvPr id="31" name="TextBox 31"/>
          <p:cNvSpPr txBox="1"/>
          <p:nvPr/>
        </p:nvSpPr>
        <p:spPr>
          <a:xfrm>
            <a:off x="1124028" y="5699172"/>
            <a:ext cx="1749075" cy="2162175"/>
          </a:xfrm>
          <a:prstGeom prst="rect">
            <a:avLst/>
          </a:prstGeom>
        </p:spPr>
        <p:txBody>
          <a:bodyPr lIns="0" tIns="0" rIns="0" bIns="0" rtlCol="0" anchor="t">
            <a:spAutoFit/>
          </a:bodyPr>
          <a:lstStyle/>
          <a:p>
            <a:pPr algn="ctr">
              <a:lnSpc>
                <a:spcPts val="17073"/>
              </a:lnSpc>
              <a:spcBef>
                <a:spcPct val="0"/>
              </a:spcBef>
            </a:pPr>
            <a:r>
              <a:rPr lang="en-US" sz="14227" dirty="0">
                <a:solidFill>
                  <a:srgbClr val="78FF87"/>
                </a:solidFill>
                <a:latin typeface="Anantason UltraExpanded Thin"/>
                <a:ea typeface="Anantason UltraExpanded Thin"/>
                <a:cs typeface="Anantason UltraExpanded Thin"/>
                <a:sym typeface="Anantason UltraExpanded Thin"/>
              </a:rPr>
              <a:t>O</a:t>
            </a:r>
          </a:p>
        </p:txBody>
      </p:sp>
      <p:pic>
        <p:nvPicPr>
          <p:cNvPr id="38" name="Picture 37">
            <a:extLst>
              <a:ext uri="{FF2B5EF4-FFF2-40B4-BE49-F238E27FC236}">
                <a16:creationId xmlns:a16="http://schemas.microsoft.com/office/drawing/2014/main" id="{BF32CB45-90F0-F80A-8299-09EBA2D20E0C}"/>
              </a:ext>
            </a:extLst>
          </p:cNvPr>
          <p:cNvPicPr>
            <a:picLocks noChangeAspect="1"/>
          </p:cNvPicPr>
          <p:nvPr/>
        </p:nvPicPr>
        <p:blipFill>
          <a:blip r:embed="rId6">
            <a:extLst>
              <a:ext uri="{28A0092B-C50C-407E-A947-70E740481C1C}">
                <a14:useLocalDpi xmlns:a14="http://schemas.microsoft.com/office/drawing/2010/main" val="0"/>
              </a:ext>
            </a:extLst>
          </a:blip>
          <a:srcRect l="31878" t="8156" r="31452" b="43712"/>
          <a:stretch/>
        </p:blipFill>
        <p:spPr>
          <a:xfrm>
            <a:off x="9760808" y="3829121"/>
            <a:ext cx="1442038" cy="1421188"/>
          </a:xfrm>
          <a:prstGeom prst="ellipse">
            <a:avLst/>
          </a:prstGeom>
        </p:spPr>
      </p:pic>
      <p:sp>
        <p:nvSpPr>
          <p:cNvPr id="19" name="TextBox 19"/>
          <p:cNvSpPr txBox="1"/>
          <p:nvPr/>
        </p:nvSpPr>
        <p:spPr>
          <a:xfrm>
            <a:off x="9589038" y="3684159"/>
            <a:ext cx="1788255" cy="2258661"/>
          </a:xfrm>
          <a:prstGeom prst="rect">
            <a:avLst/>
          </a:prstGeom>
        </p:spPr>
        <p:txBody>
          <a:bodyPr wrap="square" lIns="0" tIns="0" rIns="0" bIns="0" rtlCol="0" anchor="t">
            <a:spAutoFit/>
          </a:bodyPr>
          <a:lstStyle/>
          <a:p>
            <a:pPr algn="ctr">
              <a:lnSpc>
                <a:spcPts val="17073"/>
              </a:lnSpc>
              <a:spcBef>
                <a:spcPct val="0"/>
              </a:spcBef>
            </a:pPr>
            <a:r>
              <a:rPr lang="en-US" sz="14227" dirty="0">
                <a:solidFill>
                  <a:srgbClr val="78FF87"/>
                </a:solidFill>
                <a:latin typeface="Anantason UltraExpanded Thin"/>
                <a:ea typeface="Anantason UltraExpanded Thin"/>
                <a:cs typeface="Anantason UltraExpanded Thin"/>
                <a:sym typeface="Anantason UltraExpanded Thin"/>
              </a:rPr>
              <a:t>O</a:t>
            </a:r>
          </a:p>
        </p:txBody>
      </p:sp>
      <p:pic>
        <p:nvPicPr>
          <p:cNvPr id="42" name="Picture 41">
            <a:extLst>
              <a:ext uri="{FF2B5EF4-FFF2-40B4-BE49-F238E27FC236}">
                <a16:creationId xmlns:a16="http://schemas.microsoft.com/office/drawing/2014/main" id="{80F8BA5F-D530-7706-C841-2F09DFBE15B1}"/>
              </a:ext>
            </a:extLst>
          </p:cNvPr>
          <p:cNvPicPr>
            <a:picLocks noChangeAspect="1"/>
          </p:cNvPicPr>
          <p:nvPr/>
        </p:nvPicPr>
        <p:blipFill>
          <a:blip r:embed="rId7">
            <a:extLst>
              <a:ext uri="{28A0092B-C50C-407E-A947-70E740481C1C}">
                <a14:useLocalDpi xmlns:a14="http://schemas.microsoft.com/office/drawing/2010/main" val="0"/>
              </a:ext>
            </a:extLst>
          </a:blip>
          <a:srcRect l="41964" t="7583" r="37731" b="63646"/>
          <a:stretch/>
        </p:blipFill>
        <p:spPr>
          <a:xfrm>
            <a:off x="1192585" y="5699172"/>
            <a:ext cx="1407477" cy="142407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1</a:t>
            </a:r>
          </a:p>
        </p:txBody>
      </p:sp>
      <p:sp>
        <p:nvSpPr>
          <p:cNvPr id="6" name="TextBox 6"/>
          <p:cNvSpPr txBox="1"/>
          <p:nvPr/>
        </p:nvSpPr>
        <p:spPr>
          <a:xfrm>
            <a:off x="3911844" y="3642337"/>
            <a:ext cx="9494341" cy="3077766"/>
          </a:xfrm>
          <a:prstGeom prst="rect">
            <a:avLst/>
          </a:prstGeom>
        </p:spPr>
        <p:txBody>
          <a:bodyPr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Problem Statement</a:t>
            </a:r>
          </a:p>
        </p:txBody>
      </p:sp>
      <p:sp>
        <p:nvSpPr>
          <p:cNvPr id="7" name="TextBox 7"/>
          <p:cNvSpPr txBox="1"/>
          <p:nvPr/>
        </p:nvSpPr>
        <p:spPr>
          <a:xfrm>
            <a:off x="3911844" y="7463817"/>
            <a:ext cx="6405731" cy="743793"/>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413255" y="2102941"/>
            <a:ext cx="11975500" cy="7911718"/>
          </a:xfrm>
          <a:prstGeom prst="rect">
            <a:avLst/>
          </a:prstGeom>
        </p:spPr>
        <p:txBody>
          <a:bodyPr wrap="square" lIns="0" tIns="0" rIns="0" bIns="0" rtlCol="0" anchor="t">
            <a:spAutoFit/>
          </a:bodyPr>
          <a:lstStyle/>
          <a:p>
            <a:pPr algn="l">
              <a:lnSpc>
                <a:spcPts val="3119"/>
              </a:lnSpc>
            </a:pPr>
            <a:r>
              <a:rPr lang="en-US" b="1" dirty="0">
                <a:solidFill>
                  <a:schemeClr val="bg1"/>
                </a:solidFill>
                <a:latin typeface="Codec Pro Bold"/>
                <a:ea typeface="Codec Pro Bold"/>
                <a:cs typeface="Codec Pro Bold"/>
                <a:sym typeface="Codec Pro Bold"/>
              </a:rPr>
              <a:t>In industries like construction, manufacturing, and traffic management, ensuring safety, quality, and efficiency is a significant challenge. Current methods rely heavily on manual oversight, which is time-consuming, error-prone, and often inefficient for real-time scenarios.</a:t>
            </a:r>
          </a:p>
          <a:p>
            <a:pPr algn="l">
              <a:lnSpc>
                <a:spcPts val="3119"/>
              </a:lnSpc>
            </a:pPr>
            <a:endParaRPr lang="en-US" b="1" dirty="0">
              <a:solidFill>
                <a:schemeClr val="bg1"/>
              </a:solidFill>
              <a:latin typeface="Codec Pro Bold"/>
              <a:ea typeface="Codec Pro Bold"/>
              <a:cs typeface="Codec Pro Bold"/>
              <a:sym typeface="Codec Pro Bold"/>
            </a:endParaRPr>
          </a:p>
          <a:p>
            <a:pPr algn="l">
              <a:lnSpc>
                <a:spcPts val="3119"/>
              </a:lnSpc>
            </a:pPr>
            <a:r>
              <a:rPr lang="en-US" sz="2400" b="1" dirty="0">
                <a:solidFill>
                  <a:srgbClr val="78FF87"/>
                </a:solidFill>
                <a:latin typeface="Codec Pro Bold"/>
                <a:ea typeface="Codec Pro Bold"/>
                <a:cs typeface="Codec Pro Bold"/>
                <a:sym typeface="Codec Pro Bold"/>
              </a:rPr>
              <a:t>Key Challenges:</a:t>
            </a:r>
          </a:p>
          <a:p>
            <a:pPr algn="l">
              <a:lnSpc>
                <a:spcPts val="3119"/>
              </a:lnSpc>
            </a:pPr>
            <a:r>
              <a:rPr lang="en-US" b="1" dirty="0">
                <a:solidFill>
                  <a:srgbClr val="78FF87"/>
                </a:solidFill>
                <a:latin typeface="Codec Pro Bold"/>
                <a:ea typeface="Codec Pro Bold"/>
                <a:cs typeface="Codec Pro Bold"/>
                <a:sym typeface="Codec Pro Bold"/>
              </a:rPr>
              <a:t>Construction Safety:</a:t>
            </a:r>
          </a:p>
          <a:p>
            <a:pPr algn="l">
              <a:lnSpc>
                <a:spcPts val="3119"/>
              </a:lnSpc>
            </a:pPr>
            <a:r>
              <a:rPr lang="en-US" b="1" dirty="0">
                <a:solidFill>
                  <a:schemeClr val="bg1"/>
                </a:solidFill>
                <a:latin typeface="Codec Pro Bold"/>
                <a:ea typeface="Codec Pro Bold"/>
                <a:cs typeface="Codec Pro Bold"/>
                <a:sym typeface="Codec Pro Bold"/>
              </a:rPr>
              <a:t>Ensuring workers adhere to safety protocols, such as wearing helmets, is critical.</a:t>
            </a:r>
          </a:p>
          <a:p>
            <a:pPr algn="l">
              <a:lnSpc>
                <a:spcPts val="3119"/>
              </a:lnSpc>
            </a:pPr>
            <a:r>
              <a:rPr lang="en-US" b="1" dirty="0">
                <a:solidFill>
                  <a:schemeClr val="bg1"/>
                </a:solidFill>
                <a:latin typeface="Codec Pro Bold"/>
                <a:ea typeface="Codec Pro Bold"/>
                <a:cs typeface="Codec Pro Bold"/>
                <a:sym typeface="Codec Pro Bold"/>
              </a:rPr>
              <a:t>Manual safety checks are inconsistent and fail to scale for large construction sites.</a:t>
            </a:r>
          </a:p>
          <a:p>
            <a:pPr algn="l">
              <a:lnSpc>
                <a:spcPts val="3119"/>
              </a:lnSpc>
            </a:pPr>
            <a:r>
              <a:rPr lang="en-US" b="1" dirty="0">
                <a:solidFill>
                  <a:schemeClr val="bg1"/>
                </a:solidFill>
                <a:latin typeface="Codec Pro Bold"/>
                <a:ea typeface="Codec Pro Bold"/>
                <a:cs typeface="Codec Pro Bold"/>
                <a:sym typeface="Codec Pro Bold"/>
              </a:rPr>
              <a:t>Non-compliance often leads to accidents, risking lives and project delays.</a:t>
            </a:r>
          </a:p>
          <a:p>
            <a:pPr algn="l">
              <a:lnSpc>
                <a:spcPts val="3119"/>
              </a:lnSpc>
            </a:pPr>
            <a:endParaRPr lang="en-US" b="1" dirty="0">
              <a:solidFill>
                <a:schemeClr val="bg1"/>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Industrial Quality Control:</a:t>
            </a:r>
          </a:p>
          <a:p>
            <a:pPr algn="l">
              <a:lnSpc>
                <a:spcPts val="3119"/>
              </a:lnSpc>
            </a:pPr>
            <a:r>
              <a:rPr lang="en-US" b="1" dirty="0">
                <a:solidFill>
                  <a:schemeClr val="bg1"/>
                </a:solidFill>
                <a:latin typeface="Codec Pro Bold"/>
                <a:ea typeface="Codec Pro Bold"/>
                <a:cs typeface="Codec Pro Bold"/>
                <a:sym typeface="Codec Pro Bold"/>
              </a:rPr>
              <a:t>Manufacturers need to verify product labeling, expiration dates, and packaging for compliance.</a:t>
            </a:r>
          </a:p>
          <a:p>
            <a:pPr algn="l">
              <a:lnSpc>
                <a:spcPts val="3119"/>
              </a:lnSpc>
            </a:pPr>
            <a:r>
              <a:rPr lang="en-US" b="1" dirty="0">
                <a:solidFill>
                  <a:schemeClr val="bg1"/>
                </a:solidFill>
                <a:latin typeface="Codec Pro Bold"/>
                <a:ea typeface="Codec Pro Bold"/>
                <a:cs typeface="Codec Pro Bold"/>
                <a:sym typeface="Codec Pro Bold"/>
              </a:rPr>
              <a:t>Manual inspection is prone to human error, especially in high-speed production lines.</a:t>
            </a:r>
          </a:p>
          <a:p>
            <a:pPr algn="l">
              <a:lnSpc>
                <a:spcPts val="3119"/>
              </a:lnSpc>
            </a:pPr>
            <a:r>
              <a:rPr lang="en-US" b="1" dirty="0">
                <a:solidFill>
                  <a:schemeClr val="bg1"/>
                </a:solidFill>
                <a:latin typeface="Codec Pro Bold"/>
                <a:ea typeface="Codec Pro Bold"/>
                <a:cs typeface="Codec Pro Bold"/>
                <a:sym typeface="Codec Pro Bold"/>
              </a:rPr>
              <a:t>Delayed error detection leads to increased costs and potential regulatory penalties.</a:t>
            </a:r>
          </a:p>
          <a:p>
            <a:pPr algn="l">
              <a:lnSpc>
                <a:spcPts val="3119"/>
              </a:lnSpc>
            </a:pPr>
            <a:endParaRPr lang="en-US" b="1" dirty="0">
              <a:solidFill>
                <a:schemeClr val="bg1"/>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Traffic and Industrial Safety:</a:t>
            </a:r>
          </a:p>
          <a:p>
            <a:pPr algn="l">
              <a:lnSpc>
                <a:spcPts val="3119"/>
              </a:lnSpc>
            </a:pPr>
            <a:r>
              <a:rPr lang="en-US" b="1" dirty="0">
                <a:solidFill>
                  <a:schemeClr val="bg1"/>
                </a:solidFill>
                <a:latin typeface="Codec Pro Bold"/>
                <a:ea typeface="Codec Pro Bold"/>
                <a:cs typeface="Codec Pro Bold"/>
                <a:sym typeface="Codec Pro Bold"/>
              </a:rPr>
              <a:t>Hazardous behaviors, such as erratic driving or unsafe machine operations, often go unnoticed until after incidents occur.</a:t>
            </a:r>
          </a:p>
          <a:p>
            <a:pPr algn="l">
              <a:lnSpc>
                <a:spcPts val="3119"/>
              </a:lnSpc>
            </a:pPr>
            <a:r>
              <a:rPr lang="en-US" b="1" dirty="0">
                <a:solidFill>
                  <a:schemeClr val="bg1"/>
                </a:solidFill>
                <a:latin typeface="Codec Pro Bold"/>
                <a:ea typeface="Codec Pro Bold"/>
                <a:cs typeface="Codec Pro Bold"/>
                <a:sym typeface="Codec Pro Bold"/>
              </a:rPr>
              <a:t>Traditional monitoring systems lack real-time decision-making capabilities and fail to predict or prevent accidents.</a:t>
            </a:r>
            <a:endParaRPr lang="en-US" dirty="0">
              <a:solidFill>
                <a:schemeClr val="bg1"/>
              </a:solidFill>
              <a:latin typeface="Codec Pro"/>
              <a:ea typeface="Codec Pro"/>
              <a:cs typeface="Codec Pro"/>
              <a:sym typeface="Codec Pro"/>
            </a:endParaRPr>
          </a:p>
        </p:txBody>
      </p:sp>
      <p:sp>
        <p:nvSpPr>
          <p:cNvPr id="3" name="Freeform 3"/>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85800" y="564058"/>
            <a:ext cx="12915900" cy="1538883"/>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"Challenges in Real-World Object Detection"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2</a:t>
            </a:r>
          </a:p>
        </p:txBody>
      </p:sp>
      <p:sp>
        <p:nvSpPr>
          <p:cNvPr id="6" name="TextBox 6"/>
          <p:cNvSpPr txBox="1"/>
          <p:nvPr/>
        </p:nvSpPr>
        <p:spPr>
          <a:xfrm>
            <a:off x="3911844" y="3642337"/>
            <a:ext cx="8678987" cy="1538883"/>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Objective</a:t>
            </a:r>
          </a:p>
        </p:txBody>
      </p:sp>
      <p:sp>
        <p:nvSpPr>
          <p:cNvPr id="7" name="TextBox 7"/>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Our Goal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7C5B2CE7-12DB-404C-109A-44E036EE5CC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BEB660B-8DC1-25FA-1966-52F304A1679A}"/>
              </a:ext>
            </a:extLst>
          </p:cNvPr>
          <p:cNvSpPr txBox="1"/>
          <p:nvPr/>
        </p:nvSpPr>
        <p:spPr>
          <a:xfrm>
            <a:off x="413255" y="2102941"/>
            <a:ext cx="11975500" cy="3538726"/>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Vision: To develop a real-time, high-accuracy object detection system that addresses safety, quality, and operational challenges across industries.</a:t>
            </a:r>
          </a:p>
          <a:p>
            <a:pPr algn="l">
              <a:lnSpc>
                <a:spcPts val="3119"/>
              </a:lnSpc>
            </a:pPr>
            <a:endParaRPr lang="en-US" b="1" dirty="0">
              <a:solidFill>
                <a:srgbClr val="78FF87"/>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Key Objectives:</a:t>
            </a:r>
          </a:p>
          <a:p>
            <a:pPr algn="l">
              <a:lnSpc>
                <a:spcPts val="3119"/>
              </a:lnSpc>
            </a:pPr>
            <a:r>
              <a:rPr lang="en-US" b="1" dirty="0">
                <a:solidFill>
                  <a:schemeClr val="bg1"/>
                </a:solidFill>
                <a:latin typeface="Codec Pro Bold"/>
                <a:ea typeface="Codec Pro Bold"/>
                <a:cs typeface="Codec Pro Bold"/>
                <a:sym typeface="Codec Pro Bold"/>
              </a:rPr>
              <a:t>1.Detect, classify, and localize multiple objects in real-time with minimal false positives/negatives.</a:t>
            </a:r>
          </a:p>
          <a:p>
            <a:pPr algn="l">
              <a:lnSpc>
                <a:spcPts val="3119"/>
              </a:lnSpc>
            </a:pPr>
            <a:r>
              <a:rPr lang="en-US" b="1" dirty="0">
                <a:solidFill>
                  <a:schemeClr val="bg1"/>
                </a:solidFill>
                <a:latin typeface="Codec Pro Bold"/>
                <a:ea typeface="Codec Pro Bold"/>
                <a:cs typeface="Codec Pro Bold"/>
                <a:sym typeface="Codec Pro Bold"/>
              </a:rPr>
              <a:t>2.Track object movements across video frames for enhanced situational understanding.</a:t>
            </a:r>
          </a:p>
          <a:p>
            <a:pPr algn="l">
              <a:lnSpc>
                <a:spcPts val="3119"/>
              </a:lnSpc>
            </a:pPr>
            <a:r>
              <a:rPr lang="en-US" b="1" dirty="0">
                <a:solidFill>
                  <a:schemeClr val="bg1"/>
                </a:solidFill>
                <a:latin typeface="Codec Pro Bold"/>
                <a:ea typeface="Codec Pro Bold"/>
                <a:cs typeface="Codec Pro Bold"/>
                <a:sym typeface="Codec Pro Bold"/>
              </a:rPr>
              <a:t>3.Create domain-specific solutions tailored to construction, manufacturing, and traffic safety scenarios.</a:t>
            </a:r>
          </a:p>
          <a:p>
            <a:pPr algn="l">
              <a:lnSpc>
                <a:spcPts val="3119"/>
              </a:lnSpc>
            </a:pPr>
            <a:endParaRPr lang="en-US" b="1" dirty="0">
              <a:solidFill>
                <a:schemeClr val="bg1"/>
              </a:solidFill>
              <a:latin typeface="Codec Pro Bold"/>
              <a:ea typeface="Codec Pro Bold"/>
              <a:cs typeface="Codec Pro Bold"/>
              <a:sym typeface="Codec Pro Bold"/>
            </a:endParaRPr>
          </a:p>
          <a:p>
            <a:pPr algn="l">
              <a:lnSpc>
                <a:spcPts val="3119"/>
              </a:lnSpc>
            </a:pPr>
            <a:r>
              <a:rPr lang="en-US" b="1" dirty="0">
                <a:solidFill>
                  <a:srgbClr val="78FF87"/>
                </a:solidFill>
                <a:latin typeface="Codec Pro Bold"/>
                <a:ea typeface="Codec Pro Bold"/>
                <a:cs typeface="Codec Pro Bold"/>
                <a:sym typeface="Codec Pro Bold"/>
              </a:rPr>
              <a:t>Outcome: </a:t>
            </a:r>
            <a:r>
              <a:rPr lang="en-US" b="1" dirty="0">
                <a:solidFill>
                  <a:schemeClr val="bg1"/>
                </a:solidFill>
                <a:latin typeface="Codec Pro Bold"/>
                <a:ea typeface="Codec Pro Bold"/>
                <a:cs typeface="Codec Pro Bold"/>
                <a:sym typeface="Codec Pro Bold"/>
              </a:rPr>
              <a:t>A scalable and robust AI solution deployable in diverse real-world environments.</a:t>
            </a:r>
            <a:endParaRPr lang="en-US" dirty="0">
              <a:solidFill>
                <a:schemeClr val="bg1"/>
              </a:solidFill>
              <a:latin typeface="Codec Pro"/>
              <a:ea typeface="Codec Pro"/>
              <a:cs typeface="Codec Pro"/>
              <a:sym typeface="Codec Pro"/>
            </a:endParaRPr>
          </a:p>
        </p:txBody>
      </p:sp>
      <p:sp>
        <p:nvSpPr>
          <p:cNvPr id="3" name="Freeform 3">
            <a:extLst>
              <a:ext uri="{FF2B5EF4-FFF2-40B4-BE49-F238E27FC236}">
                <a16:creationId xmlns:a16="http://schemas.microsoft.com/office/drawing/2014/main" id="{E5B23AF8-9B35-2880-C203-40BEBC18719E}"/>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D01005DA-D134-CF6E-699A-D59AD4826C32}"/>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“Our Goal"</a:t>
            </a:r>
          </a:p>
        </p:txBody>
      </p:sp>
    </p:spTree>
    <p:extLst>
      <p:ext uri="{BB962C8B-B14F-4D97-AF65-F5344CB8AC3E}">
        <p14:creationId xmlns:p14="http://schemas.microsoft.com/office/powerpoint/2010/main" val="70113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44660248-FBFB-ADA3-4658-630EDA13A0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BA97BA-FE8C-3629-EE19-AACCCCB9E7D1}"/>
              </a:ext>
            </a:extLst>
          </p:cNvPr>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F0898C10-BDDF-21D8-6BBB-AFDA70B908AD}"/>
              </a:ext>
            </a:extLst>
          </p:cNvPr>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03FCF65F-CA53-1A39-BDAC-434FBB66F9D6}"/>
              </a:ext>
            </a:extLst>
          </p:cNvPr>
          <p:cNvSpPr txBox="1"/>
          <p:nvPr/>
        </p:nvSpPr>
        <p:spPr>
          <a:xfrm>
            <a:off x="1028700" y="3434329"/>
            <a:ext cx="2687242" cy="2748509"/>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5" name="TextBox 5">
            <a:extLst>
              <a:ext uri="{FF2B5EF4-FFF2-40B4-BE49-F238E27FC236}">
                <a16:creationId xmlns:a16="http://schemas.microsoft.com/office/drawing/2014/main" id="{BC7A91C1-1086-D0B4-42A5-C16867B6D42C}"/>
              </a:ext>
            </a:extLst>
          </p:cNvPr>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3</a:t>
            </a:r>
          </a:p>
        </p:txBody>
      </p:sp>
      <p:sp>
        <p:nvSpPr>
          <p:cNvPr id="6" name="TextBox 6">
            <a:extLst>
              <a:ext uri="{FF2B5EF4-FFF2-40B4-BE49-F238E27FC236}">
                <a16:creationId xmlns:a16="http://schemas.microsoft.com/office/drawing/2014/main" id="{9810A10E-06CB-1E19-03F2-5FE80B0318CA}"/>
              </a:ext>
            </a:extLst>
          </p:cNvPr>
          <p:cNvSpPr txBox="1"/>
          <p:nvPr/>
        </p:nvSpPr>
        <p:spPr>
          <a:xfrm>
            <a:off x="3911844" y="3642337"/>
            <a:ext cx="8678987" cy="3077766"/>
          </a:xfrm>
          <a:prstGeom prst="rect">
            <a:avLst/>
          </a:prstGeom>
        </p:spPr>
        <p:txBody>
          <a:bodyPr lIns="0" tIns="0" rIns="0" bIns="0" rtlCol="0" anchor="t">
            <a:spAutoFit/>
          </a:bodyPr>
          <a:lstStyle/>
          <a:p>
            <a:pPr algn="l">
              <a:lnSpc>
                <a:spcPts val="11999"/>
              </a:lnSpc>
            </a:pPr>
            <a:r>
              <a:rPr lang="en-US" sz="9999" b="1" dirty="0">
                <a:solidFill>
                  <a:srgbClr val="78FF87"/>
                </a:solidFill>
                <a:latin typeface="Anantason UltraExpanded Bold"/>
                <a:ea typeface="Anantason UltraExpanded Bold"/>
                <a:cs typeface="Anantason UltraExpanded Bold"/>
                <a:sym typeface="Anantason UltraExpanded Bold"/>
              </a:rPr>
              <a:t>Solution Overview</a:t>
            </a:r>
          </a:p>
        </p:txBody>
      </p:sp>
      <p:sp>
        <p:nvSpPr>
          <p:cNvPr id="7" name="TextBox 7">
            <a:extLst>
              <a:ext uri="{FF2B5EF4-FFF2-40B4-BE49-F238E27FC236}">
                <a16:creationId xmlns:a16="http://schemas.microsoft.com/office/drawing/2014/main" id="{6672621C-D4AD-E8AC-ADFF-92984CF63964}"/>
              </a:ext>
            </a:extLst>
          </p:cNvPr>
          <p:cNvSpPr txBox="1"/>
          <p:nvPr/>
        </p:nvSpPr>
        <p:spPr>
          <a:xfrm>
            <a:off x="3911844" y="7463817"/>
            <a:ext cx="6405731" cy="282129"/>
          </a:xfrm>
          <a:prstGeom prst="rect">
            <a:avLst/>
          </a:prstGeom>
        </p:spPr>
        <p:txBody>
          <a:bodyPr lIns="0" tIns="0" rIns="0" bIns="0" rtlCol="0" anchor="t">
            <a:spAutoFit/>
          </a:bodyPr>
          <a:lstStyle/>
          <a:p>
            <a:pPr algn="l">
              <a:lnSpc>
                <a:spcPts val="2160"/>
              </a:lnSpc>
              <a:spcBef>
                <a:spcPct val="0"/>
              </a:spcBef>
            </a:pPr>
            <a:r>
              <a:rPr lang="en-US" sz="1800" dirty="0">
                <a:solidFill>
                  <a:srgbClr val="FFFFFF"/>
                </a:solidFill>
                <a:latin typeface="Anantason UltraExpanded"/>
                <a:ea typeface="Anantason UltraExpanded"/>
                <a:cs typeface="Anantason UltraExpanded"/>
                <a:sym typeface="Anantason UltraExpanded"/>
              </a:rPr>
              <a:t>"Our Approach"</a:t>
            </a:r>
          </a:p>
        </p:txBody>
      </p:sp>
    </p:spTree>
    <p:extLst>
      <p:ext uri="{BB962C8B-B14F-4D97-AF65-F5344CB8AC3E}">
        <p14:creationId xmlns:p14="http://schemas.microsoft.com/office/powerpoint/2010/main" val="83491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a:extLst>
            <a:ext uri="{FF2B5EF4-FFF2-40B4-BE49-F238E27FC236}">
              <a16:creationId xmlns:a16="http://schemas.microsoft.com/office/drawing/2014/main" id="{86E11C56-2F16-CE84-8E66-6B20038817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18D609E-DC00-A708-D6E0-2C762117293E}"/>
              </a:ext>
            </a:extLst>
          </p:cNvPr>
          <p:cNvSpPr txBox="1"/>
          <p:nvPr/>
        </p:nvSpPr>
        <p:spPr>
          <a:xfrm>
            <a:off x="413255" y="2102941"/>
            <a:ext cx="11975500" cy="4731360"/>
          </a:xfrm>
          <a:prstGeom prst="rect">
            <a:avLst/>
          </a:prstGeom>
        </p:spPr>
        <p:txBody>
          <a:bodyPr wrap="square" lIns="0" tIns="0" rIns="0" bIns="0" rtlCol="0" anchor="t">
            <a:spAutoFit/>
          </a:bodyPr>
          <a:lstStyle/>
          <a:p>
            <a:pPr algn="l">
              <a:lnSpc>
                <a:spcPts val="3119"/>
              </a:lnSpc>
            </a:pPr>
            <a:r>
              <a:rPr lang="en-US" b="1" dirty="0">
                <a:solidFill>
                  <a:srgbClr val="78FF87"/>
                </a:solidFill>
                <a:latin typeface="Codec Pro Bold"/>
                <a:ea typeface="Codec Pro Bold"/>
                <a:cs typeface="Codec Pro Bold"/>
                <a:sym typeface="Codec Pro Bold"/>
              </a:rPr>
              <a:t>Key Features of the Solution: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Utilizes YOLOv8, a state-of-the-art object detection framework, for fast and accurate processing.</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Incorporates OCR (Optical Character Recognition) for text-based analysis like reading expiration dates or labels.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Domain-specific fine-tuning to ensure optimal performance across scenarios:</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Helmet detection for construction safety.</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Label and expiration verification in quality control.</a:t>
            </a:r>
          </a:p>
          <a:p>
            <a:pPr marL="742950" lvl="1" indent="-285750">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Hazardous behavior detection in traffic/industrial settings.</a:t>
            </a:r>
          </a:p>
          <a:p>
            <a:pPr algn="l">
              <a:lnSpc>
                <a:spcPts val="3119"/>
              </a:lnSpc>
            </a:pPr>
            <a:r>
              <a:rPr lang="en-US" b="1" dirty="0">
                <a:solidFill>
                  <a:srgbClr val="78FF87"/>
                </a:solidFill>
                <a:latin typeface="Codec Pro Bold"/>
                <a:ea typeface="Codec Pro Bold"/>
                <a:cs typeface="Codec Pro Bold"/>
                <a:sym typeface="Codec Pro Bold"/>
              </a:rPr>
              <a:t>How it Works:</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Real-time video feed or image processing.</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Bounding box predictions for objects with detailed classification.</a:t>
            </a:r>
          </a:p>
          <a:p>
            <a:pPr marL="285750" indent="-285750" algn="l">
              <a:lnSpc>
                <a:spcPts val="3119"/>
              </a:lnSpc>
              <a:buFont typeface="Arial" panose="020B0604020202020204" pitchFamily="34" charset="0"/>
              <a:buChar char="•"/>
            </a:pPr>
            <a:r>
              <a:rPr lang="en-US" b="1" dirty="0">
                <a:solidFill>
                  <a:schemeClr val="bg1"/>
                </a:solidFill>
                <a:latin typeface="Codec Pro Bold"/>
                <a:ea typeface="Codec Pro Bold"/>
                <a:cs typeface="Codec Pro Bold"/>
                <a:sym typeface="Codec Pro Bold"/>
              </a:rPr>
              <a:t>Alerts for detected anomalies or violations.</a:t>
            </a:r>
          </a:p>
        </p:txBody>
      </p:sp>
      <p:sp>
        <p:nvSpPr>
          <p:cNvPr id="3" name="Freeform 3">
            <a:extLst>
              <a:ext uri="{FF2B5EF4-FFF2-40B4-BE49-F238E27FC236}">
                <a16:creationId xmlns:a16="http://schemas.microsoft.com/office/drawing/2014/main" id="{2D5EAFAA-6006-B080-CF66-136D6C8F064F}"/>
              </a:ext>
            </a:extLst>
          </p:cNvPr>
          <p:cNvSpPr/>
          <p:nvPr/>
        </p:nvSpPr>
        <p:spPr>
          <a:xfrm flipV="1">
            <a:off x="12420600" y="1333500"/>
            <a:ext cx="5987790" cy="5811934"/>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4B794A0A-D9E6-5B59-7A67-F6A0A95FCF3E}"/>
              </a:ext>
            </a:extLst>
          </p:cNvPr>
          <p:cNvSpPr txBox="1"/>
          <p:nvPr/>
        </p:nvSpPr>
        <p:spPr>
          <a:xfrm>
            <a:off x="685800" y="564058"/>
            <a:ext cx="129159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FFFFFF"/>
                </a:solidFill>
                <a:latin typeface="Anantason UltraExpanded Bold"/>
                <a:ea typeface="Anantason UltraExpanded Bold"/>
                <a:cs typeface="Anantason UltraExpanded Bold"/>
                <a:sym typeface="Anantason UltraExpanded Bold"/>
              </a:rPr>
              <a:t>"Our Approach"</a:t>
            </a:r>
          </a:p>
        </p:txBody>
      </p:sp>
    </p:spTree>
    <p:extLst>
      <p:ext uri="{BB962C8B-B14F-4D97-AF65-F5344CB8AC3E}">
        <p14:creationId xmlns:p14="http://schemas.microsoft.com/office/powerpoint/2010/main" val="4131375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1467</Words>
  <Application>Microsoft Office PowerPoint</Application>
  <PresentationFormat>Custom</PresentationFormat>
  <Paragraphs>243</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Anantason UltraExpanded</vt:lpstr>
      <vt:lpstr>Calibri</vt:lpstr>
      <vt:lpstr>Anantason UltraExpanded Thin</vt:lpstr>
      <vt:lpstr>Arial</vt:lpstr>
      <vt:lpstr>Anantason UltraExpanded Light</vt:lpstr>
      <vt:lpstr>Anantason UltraExpanded Heavy</vt:lpstr>
      <vt:lpstr>Codec Pro Bold</vt:lpstr>
      <vt:lpstr>Codec Pro Ultra-Bold</vt:lpstr>
      <vt:lpstr>Anantason UltraExpanded Bold</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VisionAI TechFest</dc:title>
  <dc:creator>Pranjal</dc:creator>
  <cp:lastModifiedBy>mayankpandey13047@gmail.com</cp:lastModifiedBy>
  <cp:revision>3</cp:revision>
  <dcterms:created xsi:type="dcterms:W3CDTF">2006-08-16T00:00:00Z</dcterms:created>
  <dcterms:modified xsi:type="dcterms:W3CDTF">2024-11-20T17:41:51Z</dcterms:modified>
  <dc:identifier>DAGXByhMysI</dc:identifier>
</cp:coreProperties>
</file>